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9" r:id="rId6"/>
    <p:sldId id="284" r:id="rId7"/>
    <p:sldId id="281" r:id="rId8"/>
    <p:sldId id="285" r:id="rId9"/>
    <p:sldId id="28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4DC"/>
    <a:srgbClr val="33B9FF"/>
    <a:srgbClr val="7800FF"/>
    <a:srgbClr val="FF79FF"/>
    <a:srgbClr val="00D488"/>
    <a:srgbClr val="FFC9FF"/>
    <a:srgbClr val="000000"/>
    <a:srgbClr val="FD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2"/>
  </p:normalViewPr>
  <p:slideViewPr>
    <p:cSldViewPr snapToGrid="0">
      <p:cViewPr varScale="1">
        <p:scale>
          <a:sx n="83" d="100"/>
          <a:sy n="83" d="100"/>
        </p:scale>
        <p:origin x="686" y="7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9B5EE2-796C-4642-A8E3-98BAC8D279DC}"/>
              </a:ext>
            </a:extLst>
          </p:cNvPr>
          <p:cNvSpPr/>
          <p:nvPr userDrawn="1"/>
        </p:nvSpPr>
        <p:spPr>
          <a:xfrm>
            <a:off x="0" y="3302493"/>
            <a:ext cx="12192000" cy="3555507"/>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449387" y="3148773"/>
            <a:ext cx="9144000" cy="2387600"/>
          </a:xfrm>
        </p:spPr>
        <p:txBody>
          <a:bodyPr anchor="b">
            <a:normAutofit/>
          </a:bodyPr>
          <a:lstStyle>
            <a:lvl1pPr marL="0" algn="l" defTabSz="914400" rtl="0" eaLnBrk="1" latinLnBrk="0" hangingPunct="1">
              <a:defRPr lang="en-US" sz="6600" b="1" u="sng" kern="1200" dirty="0">
                <a:solidFill>
                  <a:schemeClr val="tx1"/>
                </a:solidFill>
                <a:uFill>
                  <a:solidFill>
                    <a:srgbClr val="7800FF"/>
                  </a:solidFill>
                </a:uFill>
                <a:latin typeface="Arial" panose="020B0604020202020204" pitchFamily="34" charset="0"/>
                <a:ea typeface="+mn-ea"/>
                <a:cs typeface="Arial" panose="020B0604020202020204" pitchFamily="34" charset="0"/>
              </a:defRPr>
            </a:lvl1pPr>
          </a:lstStyle>
          <a:p>
            <a:r>
              <a:rPr lang="en-US" sz="6600" b="1" u="sng" dirty="0">
                <a:uFill>
                  <a:solidFill>
                    <a:srgbClr val="7800FF"/>
                  </a:solidFill>
                </a:uFill>
                <a:latin typeface="Arial" panose="020B0604020202020204" pitchFamily="34" charset="0"/>
                <a:cs typeface="Arial" panose="020B0604020202020204" pitchFamily="34" charset="0"/>
              </a:rPr>
              <a:t>Presentation </a:t>
            </a:r>
            <a:br>
              <a:rPr lang="en-US" sz="6600" b="1" u="sng" dirty="0">
                <a:uFill>
                  <a:solidFill>
                    <a:srgbClr val="7800FF"/>
                  </a:solidFill>
                </a:uFill>
                <a:latin typeface="Arial" panose="020B0604020202020204" pitchFamily="34" charset="0"/>
                <a:cs typeface="Arial" panose="020B0604020202020204" pitchFamily="34" charset="0"/>
              </a:rPr>
            </a:br>
            <a:r>
              <a:rPr lang="en-US" sz="6600" b="1" u="sng" dirty="0">
                <a:uFill>
                  <a:solidFill>
                    <a:srgbClr val="7800FF"/>
                  </a:solidFill>
                </a:uFill>
                <a:latin typeface="Arial" panose="020B0604020202020204" pitchFamily="34" charset="0"/>
                <a:cs typeface="Arial" panose="020B0604020202020204" pitchFamily="34" charset="0"/>
              </a:rPr>
              <a:t>Title Size 66pts-54pts</a:t>
            </a:r>
            <a:endParaRPr lang="en-AU" sz="6600" b="1" u="sng" dirty="0">
              <a:uFill>
                <a:solidFill>
                  <a:srgbClr val="7800FF"/>
                </a:solidFill>
              </a:uFill>
              <a:latin typeface="Arial" panose="020B0604020202020204" pitchFamily="34" charset="0"/>
              <a:cs typeface="Arial" panose="020B0604020202020204" pitchFamily="34" charset="0"/>
            </a:endParaRPr>
          </a:p>
        </p:txBody>
      </p:sp>
      <p:sp>
        <p:nvSpPr>
          <p:cNvPr id="3" name="Subtitle 2"/>
          <p:cNvSpPr>
            <a:spLocks noGrp="1"/>
          </p:cNvSpPr>
          <p:nvPr>
            <p:ph type="subTitle" idx="1" hasCustomPrompt="1"/>
          </p:nvPr>
        </p:nvSpPr>
        <p:spPr>
          <a:xfrm>
            <a:off x="449387" y="5981989"/>
            <a:ext cx="2057400" cy="296929"/>
          </a:xfrm>
        </p:spPr>
        <p:txBody>
          <a:bodyPr/>
          <a:lstStyle>
            <a:lvl1pPr marL="0" indent="0" algn="ctr">
              <a:buNone/>
              <a:defRPr lang="en-US" sz="1600" kern="1200" dirty="0">
                <a:solidFill>
                  <a:srgbClr val="000000"/>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600" dirty="0">
                <a:solidFill>
                  <a:srgbClr val="000000"/>
                </a:solidFill>
                <a:latin typeface="Arial" panose="020B0604020202020204" pitchFamily="34" charset="0"/>
                <a:cs typeface="Arial" panose="020B0604020202020204" pitchFamily="34" charset="0"/>
              </a:rPr>
              <a:t>Name of presenter</a:t>
            </a:r>
          </a:p>
        </p:txBody>
      </p:sp>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3F0B5C-6C2E-4245-96E6-99FD477959B7}"/>
              </a:ext>
            </a:extLst>
          </p:cNvPr>
          <p:cNvSpPr/>
          <p:nvPr userDrawn="1"/>
        </p:nvSpPr>
        <p:spPr>
          <a:xfrm>
            <a:off x="0" y="3103123"/>
            <a:ext cx="12192000" cy="3754876"/>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612775" y="3295650"/>
            <a:ext cx="10515600" cy="1266825"/>
          </a:xfrm>
        </p:spPr>
        <p:txBody>
          <a:bodyPr anchor="b"/>
          <a:lstStyle>
            <a:lvl1pPr>
              <a:defRPr lang="en-US" sz="6000" b="1" u="sng" kern="1200">
                <a:solidFill>
                  <a:schemeClr val="tx1"/>
                </a:solidFill>
                <a:uFill>
                  <a:solidFill>
                    <a:srgbClr val="7800FF"/>
                  </a:solidFill>
                </a:uFill>
                <a:latin typeface="Arial" panose="020B0604020202020204" pitchFamily="34" charset="0"/>
                <a:ea typeface="+mj-ea"/>
                <a:cs typeface="Arial" panose="020B0604020202020204" pitchFamily="34" charset="0"/>
              </a:defRPr>
            </a:lvl1pPr>
          </a:lstStyle>
          <a:p>
            <a:r>
              <a:rPr lang="en-US" sz="6000" b="1" u="sng" dirty="0">
                <a:uFill>
                  <a:solidFill>
                    <a:srgbClr val="7800FF"/>
                  </a:solidFill>
                </a:uFill>
                <a:latin typeface="Arial" panose="020B0604020202020204" pitchFamily="34" charset="0"/>
                <a:cs typeface="Arial" panose="020B0604020202020204" pitchFamily="34" charset="0"/>
              </a:rPr>
              <a:t>Section Title</a:t>
            </a:r>
          </a:p>
        </p:txBody>
      </p:sp>
    </p:spTree>
    <p:extLst>
      <p:ext uri="{BB962C8B-B14F-4D97-AF65-F5344CB8AC3E}">
        <p14:creationId xmlns:p14="http://schemas.microsoft.com/office/powerpoint/2010/main" val="259152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F3778-5E2A-48EB-851C-048A13634714}"/>
              </a:ext>
            </a:extLst>
          </p:cNvPr>
          <p:cNvSpPr/>
          <p:nvPr userDrawn="1"/>
        </p:nvSpPr>
        <p:spPr>
          <a:xfrm>
            <a:off x="0" y="-131977"/>
            <a:ext cx="12192000" cy="1534050"/>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E3A0961D-F223-4CCC-9FC9-D49D6E09995E}"/>
              </a:ext>
            </a:extLst>
          </p:cNvPr>
          <p:cNvSpPr/>
          <p:nvPr userDrawn="1"/>
        </p:nvSpPr>
        <p:spPr>
          <a:xfrm>
            <a:off x="0" y="1298316"/>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 Placeholder 19">
            <a:extLst>
              <a:ext uri="{FF2B5EF4-FFF2-40B4-BE49-F238E27FC236}">
                <a16:creationId xmlns:a16="http://schemas.microsoft.com/office/drawing/2014/main" id="{37812453-43AB-4763-B9FD-248F11E109CB}"/>
              </a:ext>
            </a:extLst>
          </p:cNvPr>
          <p:cNvSpPr>
            <a:spLocks noGrp="1"/>
          </p:cNvSpPr>
          <p:nvPr>
            <p:ph type="body" sz="quarter" idx="10"/>
          </p:nvPr>
        </p:nvSpPr>
        <p:spPr>
          <a:xfrm>
            <a:off x="685801" y="1926834"/>
            <a:ext cx="10420350" cy="2876550"/>
          </a:xfrm>
        </p:spPr>
        <p:txBody>
          <a:bodyPr>
            <a:normAutofit/>
          </a:bodyPr>
          <a:lstStyle>
            <a:lvl1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GB" sz="28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itle 17">
            <a:extLst>
              <a:ext uri="{FF2B5EF4-FFF2-40B4-BE49-F238E27FC236}">
                <a16:creationId xmlns:a16="http://schemas.microsoft.com/office/drawing/2014/main" id="{B30723E1-4682-4E5F-B117-BD1C93E8AFDF}"/>
              </a:ext>
            </a:extLst>
          </p:cNvPr>
          <p:cNvSpPr>
            <a:spLocks noGrp="1"/>
          </p:cNvSpPr>
          <p:nvPr>
            <p:ph type="title" hasCustomPrompt="1"/>
          </p:nvPr>
        </p:nvSpPr>
        <p:spPr>
          <a:xfrm>
            <a:off x="626900" y="15795"/>
            <a:ext cx="10515600" cy="1325563"/>
          </a:xfrm>
        </p:spPr>
        <p:txBody>
          <a:bodyPr/>
          <a:lstStyle>
            <a:lvl1pPr>
              <a:defRPr lang="en-GB" sz="4400" b="1" i="0" u="sng" kern="1200" dirty="0" smtClean="0">
                <a:solidFill>
                  <a:schemeClr val="tx1"/>
                </a:solidFill>
                <a:effectLst/>
                <a:uFill>
                  <a:solidFill>
                    <a:srgbClr val="7800FF"/>
                  </a:solidFill>
                </a:uFill>
                <a:latin typeface="Arial" panose="020B0604020202020204" pitchFamily="34" charset="0"/>
                <a:ea typeface="+mj-ea"/>
                <a:cs typeface="+mj-cs"/>
              </a:defRPr>
            </a:lvl1pPr>
          </a:lstStyle>
          <a:p>
            <a:r>
              <a:rPr lang="en-US" dirty="0"/>
              <a:t>Heading 44pts</a:t>
            </a:r>
            <a:endParaRPr lang="en-GB" dirty="0"/>
          </a:p>
        </p:txBody>
      </p:sp>
    </p:spTree>
    <p:extLst>
      <p:ext uri="{BB962C8B-B14F-4D97-AF65-F5344CB8AC3E}">
        <p14:creationId xmlns:p14="http://schemas.microsoft.com/office/powerpoint/2010/main" val="9491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CA8997-0BFD-4F46-8F4D-BDA50DA18413}"/>
              </a:ext>
            </a:extLst>
          </p:cNvPr>
          <p:cNvSpPr/>
          <p:nvPr userDrawn="1"/>
        </p:nvSpPr>
        <p:spPr>
          <a:xfrm>
            <a:off x="0" y="1688977"/>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A6828CBA-A183-45C4-896D-353A4913C0EA}"/>
              </a:ext>
            </a:extLst>
          </p:cNvPr>
          <p:cNvSpPr/>
          <p:nvPr userDrawn="1"/>
        </p:nvSpPr>
        <p:spPr>
          <a:xfrm>
            <a:off x="0" y="1568084"/>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Icon&#10;&#10;Description automatically generated">
            <a:extLst>
              <a:ext uri="{FF2B5EF4-FFF2-40B4-BE49-F238E27FC236}">
                <a16:creationId xmlns:a16="http://schemas.microsoft.com/office/drawing/2014/main" id="{AD9CED24-194C-4413-87D1-9B9E548D4675}"/>
              </a:ext>
            </a:extLst>
          </p:cNvPr>
          <p:cNvPicPr>
            <a:picLocks noChangeAspect="1"/>
          </p:cNvPicPr>
          <p:nvPr userDrawn="1"/>
        </p:nvPicPr>
        <p:blipFill>
          <a:blip r:embed="rId2"/>
          <a:stretch>
            <a:fillRect/>
          </a:stretch>
        </p:blipFill>
        <p:spPr>
          <a:xfrm>
            <a:off x="9161675" y="300552"/>
            <a:ext cx="2916999" cy="969985"/>
          </a:xfrm>
          <a:prstGeom prst="rect">
            <a:avLst/>
          </a:prstGeom>
        </p:spPr>
      </p:pic>
      <p:sp>
        <p:nvSpPr>
          <p:cNvPr id="10" name="Text Placeholder 19">
            <a:extLst>
              <a:ext uri="{FF2B5EF4-FFF2-40B4-BE49-F238E27FC236}">
                <a16:creationId xmlns:a16="http://schemas.microsoft.com/office/drawing/2014/main" id="{683C317E-5B50-4F6A-82C8-FE78B75CDD1C}"/>
              </a:ext>
            </a:extLst>
          </p:cNvPr>
          <p:cNvSpPr>
            <a:spLocks noGrp="1"/>
          </p:cNvSpPr>
          <p:nvPr>
            <p:ph type="body" sz="quarter" idx="10"/>
          </p:nvPr>
        </p:nvSpPr>
        <p:spPr>
          <a:xfrm>
            <a:off x="685801" y="1926834"/>
            <a:ext cx="10420350" cy="2876550"/>
          </a:xfrm>
        </p:spPr>
        <p:txBody>
          <a:bodyPr>
            <a:normAutofit/>
          </a:bodyPr>
          <a:lstStyle>
            <a:lvl1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GB" sz="28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7">
            <a:extLst>
              <a:ext uri="{FF2B5EF4-FFF2-40B4-BE49-F238E27FC236}">
                <a16:creationId xmlns:a16="http://schemas.microsoft.com/office/drawing/2014/main" id="{7911737D-BE65-48FC-A823-D78D61150FA0}"/>
              </a:ext>
            </a:extLst>
          </p:cNvPr>
          <p:cNvSpPr>
            <a:spLocks noGrp="1"/>
          </p:cNvSpPr>
          <p:nvPr>
            <p:ph type="title" hasCustomPrompt="1"/>
          </p:nvPr>
        </p:nvSpPr>
        <p:spPr>
          <a:xfrm>
            <a:off x="626900" y="139620"/>
            <a:ext cx="10515600" cy="1325563"/>
          </a:xfrm>
        </p:spPr>
        <p:txBody>
          <a:bodyPr/>
          <a:lstStyle>
            <a:lvl1pPr>
              <a:defRPr lang="en-GB" sz="4400" b="1" i="0" u="sng" kern="1200" dirty="0" smtClean="0">
                <a:solidFill>
                  <a:schemeClr val="tx1"/>
                </a:solidFill>
                <a:effectLst/>
                <a:uFill>
                  <a:solidFill>
                    <a:srgbClr val="7800FF"/>
                  </a:solidFill>
                </a:uFill>
                <a:latin typeface="Arial" panose="020B0604020202020204" pitchFamily="34" charset="0"/>
                <a:ea typeface="+mj-ea"/>
                <a:cs typeface="+mj-cs"/>
              </a:defRPr>
            </a:lvl1pPr>
          </a:lstStyle>
          <a:p>
            <a:r>
              <a:rPr lang="en-US" dirty="0"/>
              <a:t>Heading 44pts</a:t>
            </a:r>
            <a:endParaRPr lang="en-GB" dirty="0"/>
          </a:p>
        </p:txBody>
      </p:sp>
    </p:spTree>
    <p:extLst>
      <p:ext uri="{BB962C8B-B14F-4D97-AF65-F5344CB8AC3E}">
        <p14:creationId xmlns:p14="http://schemas.microsoft.com/office/powerpoint/2010/main" val="314638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ox">
    <p:spTree>
      <p:nvGrpSpPr>
        <p:cNvPr id="1" name=""/>
        <p:cNvGrpSpPr/>
        <p:nvPr/>
      </p:nvGrpSpPr>
      <p:grpSpPr>
        <a:xfrm>
          <a:off x="0" y="0"/>
          <a:ext cx="0" cy="0"/>
          <a:chOff x="0" y="0"/>
          <a:chExt cx="0" cy="0"/>
        </a:xfrm>
      </p:grpSpPr>
      <p:sp>
        <p:nvSpPr>
          <p:cNvPr id="33" name="Picture Placeholder 29">
            <a:extLst>
              <a:ext uri="{FF2B5EF4-FFF2-40B4-BE49-F238E27FC236}">
                <a16:creationId xmlns:a16="http://schemas.microsoft.com/office/drawing/2014/main" id="{652E36C9-3DA2-445F-8B95-CA7395C3F1F4}"/>
              </a:ext>
            </a:extLst>
          </p:cNvPr>
          <p:cNvSpPr>
            <a:spLocks noGrp="1"/>
          </p:cNvSpPr>
          <p:nvPr>
            <p:ph type="pic" sz="quarter" idx="13"/>
          </p:nvPr>
        </p:nvSpPr>
        <p:spPr>
          <a:xfrm>
            <a:off x="6367151" y="2217907"/>
            <a:ext cx="5047296" cy="3393906"/>
          </a:xfrm>
          <a:solidFill>
            <a:srgbClr val="E6E4DC"/>
          </a:solidFill>
        </p:spPr>
        <p:txBody>
          <a:bodyPr/>
          <a:lstStyle>
            <a:lvl1pPr>
              <a:defRPr>
                <a:solidFill>
                  <a:srgbClr val="E6E4DC"/>
                </a:solidFill>
              </a:defRPr>
            </a:lvl1pPr>
          </a:lstStyle>
          <a:p>
            <a:r>
              <a:rPr lang="en-US"/>
              <a:t>Click icon to add picture</a:t>
            </a:r>
            <a:endParaRPr lang="en-GB" dirty="0"/>
          </a:p>
        </p:txBody>
      </p:sp>
      <p:sp>
        <p:nvSpPr>
          <p:cNvPr id="30" name="Picture Placeholder 29">
            <a:extLst>
              <a:ext uri="{FF2B5EF4-FFF2-40B4-BE49-F238E27FC236}">
                <a16:creationId xmlns:a16="http://schemas.microsoft.com/office/drawing/2014/main" id="{508EC63E-8168-4D98-B685-5482CF041C0C}"/>
              </a:ext>
            </a:extLst>
          </p:cNvPr>
          <p:cNvSpPr>
            <a:spLocks noGrp="1"/>
          </p:cNvSpPr>
          <p:nvPr>
            <p:ph type="pic" sz="quarter" idx="12"/>
          </p:nvPr>
        </p:nvSpPr>
        <p:spPr>
          <a:xfrm>
            <a:off x="687969" y="2217907"/>
            <a:ext cx="5047296" cy="3393906"/>
          </a:xfrm>
          <a:solidFill>
            <a:srgbClr val="E6E4DC"/>
          </a:solidFill>
        </p:spPr>
        <p:txBody>
          <a:bodyPr/>
          <a:lstStyle>
            <a:lvl1pPr>
              <a:defRPr>
                <a:solidFill>
                  <a:srgbClr val="E6E4DC"/>
                </a:solidFill>
              </a:defRPr>
            </a:lvl1pPr>
          </a:lstStyle>
          <a:p>
            <a:r>
              <a:rPr lang="en-US"/>
              <a:t>Click icon to add picture</a:t>
            </a:r>
            <a:endParaRPr lang="en-GB" dirty="0"/>
          </a:p>
        </p:txBody>
      </p:sp>
      <p:sp>
        <p:nvSpPr>
          <p:cNvPr id="10" name="Rectangle 9">
            <a:extLst>
              <a:ext uri="{FF2B5EF4-FFF2-40B4-BE49-F238E27FC236}">
                <a16:creationId xmlns:a16="http://schemas.microsoft.com/office/drawing/2014/main" id="{4880C7E0-9BEC-48D7-90DB-0A0794D22696}"/>
              </a:ext>
            </a:extLst>
          </p:cNvPr>
          <p:cNvSpPr/>
          <p:nvPr userDrawn="1"/>
        </p:nvSpPr>
        <p:spPr>
          <a:xfrm>
            <a:off x="0" y="0"/>
            <a:ext cx="12192000" cy="1673157"/>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64C599ED-0A2D-4422-86DA-F09B52CCF5ED}"/>
              </a:ext>
            </a:extLst>
          </p:cNvPr>
          <p:cNvSpPr/>
          <p:nvPr userDrawn="1"/>
        </p:nvSpPr>
        <p:spPr>
          <a:xfrm>
            <a:off x="0" y="1568084"/>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573029" y="184150"/>
            <a:ext cx="9559636" cy="1325563"/>
          </a:xfrm>
        </p:spPr>
        <p:txBody>
          <a:bodyPr>
            <a:normAutofit/>
          </a:bodyPr>
          <a:lstStyle>
            <a:lvl1pPr>
              <a:defRPr lang="en-US" sz="3200" b="1" u="sng" kern="1200" dirty="0">
                <a:solidFill>
                  <a:schemeClr val="tx1"/>
                </a:solidFill>
                <a:uFill>
                  <a:solidFill>
                    <a:srgbClr val="7800FF"/>
                  </a:solidFill>
                </a:uFill>
                <a:latin typeface="Arial" panose="020B0604020202020204" pitchFamily="34" charset="0"/>
                <a:ea typeface="+mn-ea"/>
                <a:cs typeface="Arial" panose="020B0604020202020204" pitchFamily="34" charset="0"/>
              </a:defRPr>
            </a:lvl1pPr>
          </a:lstStyle>
          <a:p>
            <a:r>
              <a:rPr lang="en-US" sz="3200" b="1" u="sng" dirty="0">
                <a:uFill>
                  <a:solidFill>
                    <a:srgbClr val="7800FF"/>
                  </a:solidFill>
                </a:uFill>
                <a:latin typeface="Arial" panose="020B0604020202020204" pitchFamily="34" charset="0"/>
                <a:cs typeface="Arial" panose="020B0604020202020204" pitchFamily="34" charset="0"/>
              </a:rPr>
              <a:t>Two line heading </a:t>
            </a:r>
            <a:r>
              <a:rPr lang="en-US" sz="3200" b="1" u="sng" dirty="0" err="1">
                <a:uFill>
                  <a:solidFill>
                    <a:srgbClr val="7800FF"/>
                  </a:solidFill>
                </a:uFill>
                <a:latin typeface="Arial" panose="020B0604020202020204" pitchFamily="34" charset="0"/>
                <a:cs typeface="Arial" panose="020B0604020202020204" pitchFamily="34" charset="0"/>
              </a:rPr>
              <a:t>xxxxxxx</a:t>
            </a:r>
            <a:br>
              <a:rPr lang="en-US" sz="3200" b="1" u="sng" dirty="0">
                <a:uFill>
                  <a:solidFill>
                    <a:srgbClr val="7800FF"/>
                  </a:solidFill>
                </a:uFill>
                <a:latin typeface="Arial" panose="020B0604020202020204" pitchFamily="34" charset="0"/>
                <a:cs typeface="Arial" panose="020B0604020202020204" pitchFamily="34" charset="0"/>
              </a:rPr>
            </a:br>
            <a:r>
              <a:rPr lang="en-US" sz="3200" b="1" u="sng" dirty="0" err="1">
                <a:uFill>
                  <a:solidFill>
                    <a:srgbClr val="7800FF"/>
                  </a:solidFill>
                </a:uFill>
                <a:latin typeface="Arial" panose="020B0604020202020204" pitchFamily="34" charset="0"/>
                <a:cs typeface="Arial" panose="020B0604020202020204" pitchFamily="34" charset="0"/>
              </a:rPr>
              <a:t>Xxxxx</a:t>
            </a:r>
            <a:r>
              <a:rPr lang="en-US" sz="3200" b="1" u="sng" dirty="0">
                <a:uFill>
                  <a:solidFill>
                    <a:srgbClr val="7800FF"/>
                  </a:solidFill>
                </a:uFill>
                <a:latin typeface="Arial" panose="020B0604020202020204" pitchFamily="34" charset="0"/>
                <a:cs typeface="Arial" panose="020B0604020202020204" pitchFamily="34" charset="0"/>
              </a:rPr>
              <a:t> </a:t>
            </a:r>
            <a:r>
              <a:rPr lang="en-US" sz="3200" b="1" u="sng" dirty="0" err="1">
                <a:uFill>
                  <a:solidFill>
                    <a:srgbClr val="7800FF"/>
                  </a:solidFill>
                </a:uFill>
                <a:latin typeface="Arial" panose="020B0604020202020204" pitchFamily="34" charset="0"/>
                <a:cs typeface="Arial" panose="020B0604020202020204" pitchFamily="34" charset="0"/>
              </a:rPr>
              <a:t>xxxxx</a:t>
            </a:r>
            <a:r>
              <a:rPr lang="en-US" sz="3200" b="1" u="sng" dirty="0">
                <a:uFill>
                  <a:solidFill>
                    <a:srgbClr val="7800FF"/>
                  </a:solidFill>
                </a:uFill>
                <a:latin typeface="Arial" panose="020B0604020202020204" pitchFamily="34" charset="0"/>
                <a:cs typeface="Arial" panose="020B0604020202020204" pitchFamily="34" charset="0"/>
              </a:rPr>
              <a:t> </a:t>
            </a:r>
            <a:r>
              <a:rPr lang="en-US" sz="3200" b="1" u="sng" dirty="0" err="1">
                <a:uFill>
                  <a:solidFill>
                    <a:srgbClr val="7800FF"/>
                  </a:solidFill>
                </a:uFill>
                <a:latin typeface="Arial" panose="020B0604020202020204" pitchFamily="34" charset="0"/>
                <a:cs typeface="Arial" panose="020B0604020202020204" pitchFamily="34" charset="0"/>
              </a:rPr>
              <a:t>xxxxxx</a:t>
            </a:r>
            <a:r>
              <a:rPr lang="en-US" sz="3200" b="1" u="sng" dirty="0">
                <a:uFill>
                  <a:solidFill>
                    <a:srgbClr val="7800FF"/>
                  </a:solidFill>
                </a:uFill>
                <a:latin typeface="Arial" panose="020B0604020202020204" pitchFamily="34" charset="0"/>
                <a:cs typeface="Arial" panose="020B0604020202020204" pitchFamily="34" charset="0"/>
              </a:rPr>
              <a:t> 32 pts</a:t>
            </a:r>
          </a:p>
        </p:txBody>
      </p:sp>
      <p:sp>
        <p:nvSpPr>
          <p:cNvPr id="5" name="Text Placeholder 4"/>
          <p:cNvSpPr>
            <a:spLocks noGrp="1"/>
          </p:cNvSpPr>
          <p:nvPr>
            <p:ph type="body" sz="quarter" idx="3"/>
          </p:nvPr>
        </p:nvSpPr>
        <p:spPr>
          <a:xfrm>
            <a:off x="6543687" y="2363946"/>
            <a:ext cx="4694225" cy="823912"/>
          </a:xfrm>
        </p:spPr>
        <p:txBody>
          <a:bodyPr anchor="b"/>
          <a:lstStyle>
            <a:lvl1pPr marL="0" indent="0" algn="ctr">
              <a:buNone/>
              <a:defRPr lang="en-US" sz="28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43687" y="3187858"/>
            <a:ext cx="4694225" cy="2269045"/>
          </a:xfrm>
        </p:spPr>
        <p:txBody>
          <a:bodyPr>
            <a:normAutofit/>
          </a:bodyPr>
          <a:lstStyle>
            <a:lvl1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3pPr>
            <a:lvl4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4pPr>
            <a:lvl5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5" name="Text Placeholder 4">
            <a:extLst>
              <a:ext uri="{FF2B5EF4-FFF2-40B4-BE49-F238E27FC236}">
                <a16:creationId xmlns:a16="http://schemas.microsoft.com/office/drawing/2014/main" id="{D133D282-80F3-4526-80CA-D2564CE52C65}"/>
              </a:ext>
            </a:extLst>
          </p:cNvPr>
          <p:cNvSpPr>
            <a:spLocks noGrp="1"/>
          </p:cNvSpPr>
          <p:nvPr>
            <p:ph type="body" sz="quarter" idx="10"/>
          </p:nvPr>
        </p:nvSpPr>
        <p:spPr>
          <a:xfrm>
            <a:off x="822543" y="2363946"/>
            <a:ext cx="4694225" cy="823912"/>
          </a:xfrm>
        </p:spPr>
        <p:txBody>
          <a:bodyPr anchor="b"/>
          <a:lstStyle>
            <a:lvl1pPr marL="0" indent="0" algn="ctr">
              <a:buNone/>
              <a:defRPr lang="en-US" sz="28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5">
            <a:extLst>
              <a:ext uri="{FF2B5EF4-FFF2-40B4-BE49-F238E27FC236}">
                <a16:creationId xmlns:a16="http://schemas.microsoft.com/office/drawing/2014/main" id="{793DAB2F-6686-4438-A3ED-B114674452B1}"/>
              </a:ext>
            </a:extLst>
          </p:cNvPr>
          <p:cNvSpPr>
            <a:spLocks noGrp="1"/>
          </p:cNvSpPr>
          <p:nvPr>
            <p:ph sz="quarter" idx="11"/>
          </p:nvPr>
        </p:nvSpPr>
        <p:spPr>
          <a:xfrm>
            <a:off x="822543" y="3187858"/>
            <a:ext cx="4694225" cy="2269045"/>
          </a:xfrm>
        </p:spPr>
        <p:txBody>
          <a:bodyPr>
            <a:normAutofit/>
          </a:bodyPr>
          <a:lstStyle>
            <a:lvl1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3pPr>
            <a:lvl4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4pPr>
            <a:lvl5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o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72C2BC-F7A2-4640-98FE-3FF1792F35EC}"/>
              </a:ext>
            </a:extLst>
          </p:cNvPr>
          <p:cNvSpPr/>
          <p:nvPr userDrawn="1"/>
        </p:nvSpPr>
        <p:spPr>
          <a:xfrm>
            <a:off x="0" y="1688977"/>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Picture Placeholder 3">
            <a:extLst>
              <a:ext uri="{FF2B5EF4-FFF2-40B4-BE49-F238E27FC236}">
                <a16:creationId xmlns:a16="http://schemas.microsoft.com/office/drawing/2014/main" id="{623FC3C1-1D21-4B91-9315-EDA2F3ED0182}"/>
              </a:ext>
            </a:extLst>
          </p:cNvPr>
          <p:cNvSpPr>
            <a:spLocks noGrp="1"/>
          </p:cNvSpPr>
          <p:nvPr>
            <p:ph type="pic" sz="quarter" idx="13"/>
          </p:nvPr>
        </p:nvSpPr>
        <p:spPr>
          <a:xfrm>
            <a:off x="626900" y="2206625"/>
            <a:ext cx="5135562" cy="4221163"/>
          </a:xfrm>
          <a:solidFill>
            <a:schemeClr val="bg1"/>
          </a:solidFill>
        </p:spPr>
        <p:txBody>
          <a:bodyPr/>
          <a:lstStyle>
            <a:lvl1pPr>
              <a:defRPr>
                <a:solidFill>
                  <a:schemeClr val="bg1"/>
                </a:solidFill>
              </a:defRPr>
            </a:lvl1pPr>
          </a:lstStyle>
          <a:p>
            <a:r>
              <a:rPr lang="en-US"/>
              <a:t>Click icon to add picture</a:t>
            </a:r>
            <a:endParaRPr lang="en-GB" dirty="0"/>
          </a:p>
        </p:txBody>
      </p:sp>
      <p:sp>
        <p:nvSpPr>
          <p:cNvPr id="13" name="Rectangle 12">
            <a:extLst>
              <a:ext uri="{FF2B5EF4-FFF2-40B4-BE49-F238E27FC236}">
                <a16:creationId xmlns:a16="http://schemas.microsoft.com/office/drawing/2014/main" id="{07910AD8-99EA-4009-BB74-A145023E5EE1}"/>
              </a:ext>
            </a:extLst>
          </p:cNvPr>
          <p:cNvSpPr/>
          <p:nvPr userDrawn="1"/>
        </p:nvSpPr>
        <p:spPr>
          <a:xfrm>
            <a:off x="0" y="1568084"/>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Icon&#10;&#10;Description automatically generated">
            <a:extLst>
              <a:ext uri="{FF2B5EF4-FFF2-40B4-BE49-F238E27FC236}">
                <a16:creationId xmlns:a16="http://schemas.microsoft.com/office/drawing/2014/main" id="{2B7C4822-59F3-49C4-8716-E874BE62BE84}"/>
              </a:ext>
            </a:extLst>
          </p:cNvPr>
          <p:cNvPicPr>
            <a:picLocks noChangeAspect="1"/>
          </p:cNvPicPr>
          <p:nvPr userDrawn="1"/>
        </p:nvPicPr>
        <p:blipFill>
          <a:blip r:embed="rId2"/>
          <a:stretch>
            <a:fillRect/>
          </a:stretch>
        </p:blipFill>
        <p:spPr>
          <a:xfrm>
            <a:off x="9161675" y="300552"/>
            <a:ext cx="2916999" cy="969985"/>
          </a:xfrm>
          <a:prstGeom prst="rect">
            <a:avLst/>
          </a:prstGeom>
        </p:spPr>
      </p:pic>
      <p:sp>
        <p:nvSpPr>
          <p:cNvPr id="25" name="Text Placeholder 4">
            <a:extLst>
              <a:ext uri="{FF2B5EF4-FFF2-40B4-BE49-F238E27FC236}">
                <a16:creationId xmlns:a16="http://schemas.microsoft.com/office/drawing/2014/main" id="{D133D282-80F3-4526-80CA-D2564CE52C65}"/>
              </a:ext>
            </a:extLst>
          </p:cNvPr>
          <p:cNvSpPr>
            <a:spLocks noGrp="1"/>
          </p:cNvSpPr>
          <p:nvPr>
            <p:ph type="body" sz="quarter" idx="10"/>
          </p:nvPr>
        </p:nvSpPr>
        <p:spPr>
          <a:xfrm>
            <a:off x="822543" y="2363946"/>
            <a:ext cx="4694225" cy="823912"/>
          </a:xfrm>
        </p:spPr>
        <p:txBody>
          <a:bodyPr anchor="b"/>
          <a:lstStyle>
            <a:lvl1pPr marL="0" indent="0" algn="ctr">
              <a:buNone/>
              <a:defRPr lang="en-US" sz="28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5">
            <a:extLst>
              <a:ext uri="{FF2B5EF4-FFF2-40B4-BE49-F238E27FC236}">
                <a16:creationId xmlns:a16="http://schemas.microsoft.com/office/drawing/2014/main" id="{793DAB2F-6686-4438-A3ED-B114674452B1}"/>
              </a:ext>
            </a:extLst>
          </p:cNvPr>
          <p:cNvSpPr>
            <a:spLocks noGrp="1"/>
          </p:cNvSpPr>
          <p:nvPr>
            <p:ph sz="quarter" idx="11"/>
          </p:nvPr>
        </p:nvSpPr>
        <p:spPr>
          <a:xfrm>
            <a:off x="822543" y="3187858"/>
            <a:ext cx="4694225" cy="2269045"/>
          </a:xfrm>
        </p:spPr>
        <p:txBody>
          <a:bodyPr>
            <a:normAutofit/>
          </a:bodyPr>
          <a:lstStyle>
            <a:lvl1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3pPr>
            <a:lvl4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4pPr>
            <a:lvl5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73E871B7-F99B-4FF6-9F96-D0E7BDCA2826}"/>
              </a:ext>
            </a:extLst>
          </p:cNvPr>
          <p:cNvSpPr>
            <a:spLocks noGrp="1"/>
          </p:cNvSpPr>
          <p:nvPr>
            <p:ph type="pic" sz="quarter" idx="12"/>
          </p:nvPr>
        </p:nvSpPr>
        <p:spPr>
          <a:xfrm>
            <a:off x="6269043" y="2206625"/>
            <a:ext cx="5135562" cy="4221163"/>
          </a:xfrm>
          <a:solidFill>
            <a:schemeClr val="bg1"/>
          </a:solidFill>
        </p:spPr>
        <p:txBody>
          <a:bodyPr/>
          <a:lstStyle>
            <a:lvl1pPr>
              <a:defRPr>
                <a:solidFill>
                  <a:schemeClr val="bg1"/>
                </a:solidFill>
              </a:defRPr>
            </a:lvl1pPr>
          </a:lstStyle>
          <a:p>
            <a:r>
              <a:rPr lang="en-US"/>
              <a:t>Click icon to add picture</a:t>
            </a:r>
            <a:endParaRPr lang="en-GB" dirty="0"/>
          </a:p>
        </p:txBody>
      </p:sp>
      <p:sp>
        <p:nvSpPr>
          <p:cNvPr id="21" name="Text Placeholder 4">
            <a:extLst>
              <a:ext uri="{FF2B5EF4-FFF2-40B4-BE49-F238E27FC236}">
                <a16:creationId xmlns:a16="http://schemas.microsoft.com/office/drawing/2014/main" id="{C1317B1F-839E-43A8-BBFA-D9724B0A9855}"/>
              </a:ext>
            </a:extLst>
          </p:cNvPr>
          <p:cNvSpPr>
            <a:spLocks noGrp="1"/>
          </p:cNvSpPr>
          <p:nvPr>
            <p:ph type="body" sz="quarter" idx="14"/>
          </p:nvPr>
        </p:nvSpPr>
        <p:spPr>
          <a:xfrm>
            <a:off x="6448275" y="2363946"/>
            <a:ext cx="4694225" cy="823912"/>
          </a:xfrm>
        </p:spPr>
        <p:txBody>
          <a:bodyPr anchor="b"/>
          <a:lstStyle>
            <a:lvl1pPr marL="0" indent="0" algn="ctr">
              <a:buNone/>
              <a:defRPr lang="en-US" sz="28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45BAB3F2-9A92-426C-9302-D26992165F33}"/>
              </a:ext>
            </a:extLst>
          </p:cNvPr>
          <p:cNvSpPr>
            <a:spLocks noGrp="1"/>
          </p:cNvSpPr>
          <p:nvPr>
            <p:ph sz="quarter" idx="15"/>
          </p:nvPr>
        </p:nvSpPr>
        <p:spPr>
          <a:xfrm>
            <a:off x="6448275" y="3187858"/>
            <a:ext cx="4694225" cy="2269045"/>
          </a:xfrm>
        </p:spPr>
        <p:txBody>
          <a:bodyPr>
            <a:normAutofit/>
          </a:bodyPr>
          <a:lstStyle>
            <a:lvl1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3pPr>
            <a:lvl4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4pPr>
            <a:lvl5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3" name="Title 17">
            <a:extLst>
              <a:ext uri="{FF2B5EF4-FFF2-40B4-BE49-F238E27FC236}">
                <a16:creationId xmlns:a16="http://schemas.microsoft.com/office/drawing/2014/main" id="{23D9E7A8-F489-4A4B-AAEA-92AF4F59A05C}"/>
              </a:ext>
            </a:extLst>
          </p:cNvPr>
          <p:cNvSpPr>
            <a:spLocks noGrp="1"/>
          </p:cNvSpPr>
          <p:nvPr>
            <p:ph type="title" hasCustomPrompt="1"/>
          </p:nvPr>
        </p:nvSpPr>
        <p:spPr>
          <a:xfrm>
            <a:off x="626900" y="139620"/>
            <a:ext cx="10515600" cy="1325563"/>
          </a:xfrm>
        </p:spPr>
        <p:txBody>
          <a:bodyPr/>
          <a:lstStyle>
            <a:lvl1pPr>
              <a:defRPr lang="en-GB" sz="4400" b="1" i="0" u="sng" kern="1200" dirty="0" smtClean="0">
                <a:solidFill>
                  <a:schemeClr val="tx1"/>
                </a:solidFill>
                <a:effectLst/>
                <a:uFill>
                  <a:solidFill>
                    <a:srgbClr val="7800FF"/>
                  </a:solidFill>
                </a:uFill>
                <a:latin typeface="Arial" panose="020B0604020202020204" pitchFamily="34" charset="0"/>
                <a:ea typeface="+mj-ea"/>
                <a:cs typeface="+mj-cs"/>
              </a:defRPr>
            </a:lvl1pPr>
          </a:lstStyle>
          <a:p>
            <a:r>
              <a:rPr lang="en-US" dirty="0"/>
              <a:t>Heading 44pts</a:t>
            </a:r>
            <a:endParaRPr lang="en-GB" dirty="0"/>
          </a:p>
        </p:txBody>
      </p:sp>
    </p:spTree>
    <p:extLst>
      <p:ext uri="{BB962C8B-B14F-4D97-AF65-F5344CB8AC3E}">
        <p14:creationId xmlns:p14="http://schemas.microsoft.com/office/powerpoint/2010/main" val="293140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9CFD1A-6026-4958-9134-D94B4423874B}"/>
              </a:ext>
            </a:extLst>
          </p:cNvPr>
          <p:cNvSpPr/>
          <p:nvPr userDrawn="1"/>
        </p:nvSpPr>
        <p:spPr>
          <a:xfrm>
            <a:off x="0" y="1688977"/>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Picture Placeholder 16">
            <a:extLst>
              <a:ext uri="{FF2B5EF4-FFF2-40B4-BE49-F238E27FC236}">
                <a16:creationId xmlns:a16="http://schemas.microsoft.com/office/drawing/2014/main" id="{5C634030-24AE-4BB2-B2E4-882864CFD7F8}"/>
              </a:ext>
            </a:extLst>
          </p:cNvPr>
          <p:cNvSpPr>
            <a:spLocks noGrp="1"/>
          </p:cNvSpPr>
          <p:nvPr>
            <p:ph type="pic" sz="quarter" idx="11"/>
          </p:nvPr>
        </p:nvSpPr>
        <p:spPr>
          <a:xfrm>
            <a:off x="652463" y="2190750"/>
            <a:ext cx="10825162" cy="4152900"/>
          </a:xfrm>
          <a:solidFill>
            <a:schemeClr val="bg1"/>
          </a:solidFill>
        </p:spPr>
        <p:txBody>
          <a:bodyPr/>
          <a:lstStyle>
            <a:lvl1pPr>
              <a:defRPr>
                <a:solidFill>
                  <a:schemeClr val="bg1"/>
                </a:solidFill>
              </a:defRPr>
            </a:lvl1pPr>
          </a:lstStyle>
          <a:p>
            <a:r>
              <a:rPr lang="en-US"/>
              <a:t>Click icon to add picture</a:t>
            </a:r>
            <a:endParaRPr lang="en-GB" dirty="0"/>
          </a:p>
        </p:txBody>
      </p:sp>
      <p:sp>
        <p:nvSpPr>
          <p:cNvPr id="19" name="Picture Placeholder 18">
            <a:extLst>
              <a:ext uri="{FF2B5EF4-FFF2-40B4-BE49-F238E27FC236}">
                <a16:creationId xmlns:a16="http://schemas.microsoft.com/office/drawing/2014/main" id="{874CBC3D-B434-42F4-BF9F-C84528D64517}"/>
              </a:ext>
            </a:extLst>
          </p:cNvPr>
          <p:cNvSpPr>
            <a:spLocks noGrp="1"/>
          </p:cNvSpPr>
          <p:nvPr>
            <p:ph type="pic" sz="quarter" idx="12"/>
          </p:nvPr>
        </p:nvSpPr>
        <p:spPr>
          <a:xfrm>
            <a:off x="7878763" y="2587625"/>
            <a:ext cx="3181350" cy="3316288"/>
          </a:xfrm>
          <a:solidFill>
            <a:srgbClr val="E6E4DC"/>
          </a:solidFill>
        </p:spPr>
        <p:txBody>
          <a:bodyPr/>
          <a:lstStyle>
            <a:lvl1pPr algn="ctr">
              <a:defRPr/>
            </a:lvl1pPr>
          </a:lstStyle>
          <a:p>
            <a:r>
              <a:rPr lang="en-US"/>
              <a:t>Click icon to add picture</a:t>
            </a:r>
            <a:endParaRPr lang="en-GB" dirty="0"/>
          </a:p>
        </p:txBody>
      </p:sp>
      <p:sp>
        <p:nvSpPr>
          <p:cNvPr id="10" name="Rectangle 9">
            <a:extLst>
              <a:ext uri="{FF2B5EF4-FFF2-40B4-BE49-F238E27FC236}">
                <a16:creationId xmlns:a16="http://schemas.microsoft.com/office/drawing/2014/main" id="{D346CD47-B9C8-443B-B4AD-90BD2EA32AF1}"/>
              </a:ext>
            </a:extLst>
          </p:cNvPr>
          <p:cNvSpPr/>
          <p:nvPr userDrawn="1"/>
        </p:nvSpPr>
        <p:spPr>
          <a:xfrm>
            <a:off x="0" y="1568084"/>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Icon&#10;&#10;Description automatically generated">
            <a:extLst>
              <a:ext uri="{FF2B5EF4-FFF2-40B4-BE49-F238E27FC236}">
                <a16:creationId xmlns:a16="http://schemas.microsoft.com/office/drawing/2014/main" id="{8650F9D1-A0AB-43A4-A0F6-04CECC056BBF}"/>
              </a:ext>
            </a:extLst>
          </p:cNvPr>
          <p:cNvPicPr>
            <a:picLocks noChangeAspect="1"/>
          </p:cNvPicPr>
          <p:nvPr userDrawn="1"/>
        </p:nvPicPr>
        <p:blipFill>
          <a:blip r:embed="rId2"/>
          <a:stretch>
            <a:fillRect/>
          </a:stretch>
        </p:blipFill>
        <p:spPr>
          <a:xfrm>
            <a:off x="9161675" y="300552"/>
            <a:ext cx="2916999" cy="969985"/>
          </a:xfrm>
          <a:prstGeom prst="rect">
            <a:avLst/>
          </a:prstGeom>
        </p:spPr>
      </p:pic>
      <p:sp>
        <p:nvSpPr>
          <p:cNvPr id="15" name="Text Placeholder 14">
            <a:extLst>
              <a:ext uri="{FF2B5EF4-FFF2-40B4-BE49-F238E27FC236}">
                <a16:creationId xmlns:a16="http://schemas.microsoft.com/office/drawing/2014/main" id="{3A909F43-54F9-4640-824F-324E772F4EF4}"/>
              </a:ext>
            </a:extLst>
          </p:cNvPr>
          <p:cNvSpPr>
            <a:spLocks noGrp="1"/>
          </p:cNvSpPr>
          <p:nvPr>
            <p:ph type="body" sz="quarter" idx="10"/>
          </p:nvPr>
        </p:nvSpPr>
        <p:spPr>
          <a:xfrm>
            <a:off x="1029562" y="2597606"/>
            <a:ext cx="6481762" cy="3306763"/>
          </a:xfrm>
        </p:spPr>
        <p:txBody>
          <a:bodyPr numCol="2" spcCol="180000"/>
          <a:lstStyle>
            <a:lvl1pPr marL="360000" indent="-360000" algn="l" defTabSz="914400" rtl="0" eaLnBrk="1" latinLnBrk="0" hangingPunct="1">
              <a:spcAft>
                <a:spcPts val="1200"/>
              </a:spcAft>
              <a:buClr>
                <a:srgbClr val="7800FF"/>
              </a:buClr>
              <a:buFont typeface="Wingdings" panose="05000000000000000000" pitchFamily="2" charset="2"/>
              <a:buChar char="§"/>
              <a:defRPr lang="en-US" sz="2400" b="0" i="0" kern="1200" dirty="0" smtClean="0">
                <a:solidFill>
                  <a:srgbClr val="000000"/>
                </a:solidFill>
                <a:effectLst/>
                <a:latin typeface="Arial" panose="020B0604020202020204" pitchFamily="34" charset="0"/>
                <a:ea typeface="+mn-ea"/>
                <a:cs typeface="Arial" panose="020B0604020202020204" pitchFamily="34" charset="0"/>
              </a:defRPr>
            </a:lvl1pPr>
            <a:lvl2pPr marL="360000" indent="-360000" algn="l" defTabSz="914400" rtl="0" eaLnBrk="1" latinLnBrk="0" hangingPunct="1">
              <a:spcAft>
                <a:spcPts val="1200"/>
              </a:spcAft>
              <a:buClr>
                <a:srgbClr val="7800FF"/>
              </a:buClr>
              <a:buFont typeface="Wingdings" panose="05000000000000000000" pitchFamily="2" charset="2"/>
              <a:buChar char="§"/>
              <a:defRPr lang="en-US" sz="2400" b="0" i="0" kern="1200" dirty="0" smtClean="0">
                <a:solidFill>
                  <a:srgbClr val="000000"/>
                </a:solidFill>
                <a:effectLst/>
                <a:latin typeface="Arial" panose="020B0604020202020204" pitchFamily="34" charset="0"/>
                <a:ea typeface="+mn-ea"/>
                <a:cs typeface="Arial" panose="020B0604020202020204" pitchFamily="34" charset="0"/>
              </a:defRPr>
            </a:lvl2pPr>
            <a:lvl3pPr marL="360000" indent="-360000" algn="l" defTabSz="914400" rtl="0" eaLnBrk="1" latinLnBrk="0" hangingPunct="1">
              <a:spcAft>
                <a:spcPts val="1200"/>
              </a:spcAft>
              <a:buClr>
                <a:srgbClr val="7800FF"/>
              </a:buClr>
              <a:buFont typeface="Wingdings" panose="05000000000000000000" pitchFamily="2" charset="2"/>
              <a:buChar char="§"/>
              <a:defRPr lang="en-US" sz="2400" b="0" i="0" kern="1200" dirty="0" smtClean="0">
                <a:solidFill>
                  <a:srgbClr val="000000"/>
                </a:solidFill>
                <a:effectLst/>
                <a:latin typeface="Arial" panose="020B0604020202020204" pitchFamily="34" charset="0"/>
                <a:ea typeface="+mn-ea"/>
                <a:cs typeface="Arial" panose="020B0604020202020204" pitchFamily="34" charset="0"/>
              </a:defRPr>
            </a:lvl3pPr>
            <a:lvl4pPr marL="360000" indent="-360000" algn="l" defTabSz="914400" rtl="0" eaLnBrk="1" latinLnBrk="0" hangingPunct="1">
              <a:spcAft>
                <a:spcPts val="1200"/>
              </a:spcAft>
              <a:buClr>
                <a:srgbClr val="7800FF"/>
              </a:buClr>
              <a:buFont typeface="Wingdings" panose="05000000000000000000" pitchFamily="2" charset="2"/>
              <a:buChar char="§"/>
              <a:defRPr lang="en-US" sz="2400" b="0" i="0" kern="1200" dirty="0" smtClean="0">
                <a:solidFill>
                  <a:srgbClr val="000000"/>
                </a:solidFill>
                <a:effectLst/>
                <a:latin typeface="Arial" panose="020B0604020202020204" pitchFamily="34" charset="0"/>
                <a:ea typeface="+mn-ea"/>
                <a:cs typeface="Arial" panose="020B0604020202020204" pitchFamily="34" charset="0"/>
              </a:defRPr>
            </a:lvl4pPr>
            <a:lvl5pPr marL="360000" indent="-360000" algn="l" defTabSz="914400" rtl="0" eaLnBrk="1" latinLnBrk="0" hangingPunct="1">
              <a:spcAft>
                <a:spcPts val="1200"/>
              </a:spcAft>
              <a:buClr>
                <a:srgbClr val="7800FF"/>
              </a:buClr>
              <a:buFont typeface="Wingdings" panose="05000000000000000000" pitchFamily="2" charset="2"/>
              <a:buChar char="§"/>
              <a:defRPr lang="en-GB" sz="2400" b="0" i="0" kern="1200" dirty="0">
                <a:solidFill>
                  <a:srgbClr val="000000"/>
                </a:solidFill>
                <a:effectLst/>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p:txBody>
      </p:sp>
      <p:sp>
        <p:nvSpPr>
          <p:cNvPr id="20" name="Title 17">
            <a:extLst>
              <a:ext uri="{FF2B5EF4-FFF2-40B4-BE49-F238E27FC236}">
                <a16:creationId xmlns:a16="http://schemas.microsoft.com/office/drawing/2014/main" id="{BA67DCED-8BD4-435D-8527-BC6706DF4510}"/>
              </a:ext>
            </a:extLst>
          </p:cNvPr>
          <p:cNvSpPr>
            <a:spLocks noGrp="1"/>
          </p:cNvSpPr>
          <p:nvPr>
            <p:ph type="title" hasCustomPrompt="1"/>
          </p:nvPr>
        </p:nvSpPr>
        <p:spPr>
          <a:xfrm>
            <a:off x="626900" y="139620"/>
            <a:ext cx="10515600" cy="1325563"/>
          </a:xfrm>
        </p:spPr>
        <p:txBody>
          <a:bodyPr/>
          <a:lstStyle>
            <a:lvl1pPr>
              <a:defRPr lang="en-GB" sz="4400" b="1" i="0" u="sng" kern="1200" dirty="0" smtClean="0">
                <a:solidFill>
                  <a:schemeClr val="tx1"/>
                </a:solidFill>
                <a:effectLst/>
                <a:uFill>
                  <a:solidFill>
                    <a:srgbClr val="7800FF"/>
                  </a:solidFill>
                </a:uFill>
                <a:latin typeface="Arial" panose="020B0604020202020204" pitchFamily="34" charset="0"/>
                <a:ea typeface="+mj-ea"/>
                <a:cs typeface="+mj-cs"/>
              </a:defRPr>
            </a:lvl1pPr>
          </a:lstStyle>
          <a:p>
            <a:r>
              <a:rPr lang="en-US" dirty="0"/>
              <a:t>Heading 44pts</a:t>
            </a:r>
            <a:endParaRPr lang="en-GB" dirty="0"/>
          </a:p>
        </p:txBody>
      </p:sp>
    </p:spTree>
    <p:extLst>
      <p:ext uri="{BB962C8B-B14F-4D97-AF65-F5344CB8AC3E}">
        <p14:creationId xmlns:p14="http://schemas.microsoft.com/office/powerpoint/2010/main" val="321031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09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7" r:id="rId4"/>
    <p:sldLayoutId id="2147483665" r:id="rId5"/>
    <p:sldLayoutId id="2147483672" r:id="rId6"/>
    <p:sldLayoutId id="2147483666" r:id="rId7"/>
    <p:sldLayoutId id="214748366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starlady@zbgc.org.au"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3A922F1E-1434-D252-30D8-DC1F2D0F3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53F0823-090D-47B5-96FF-56426374EB44}"/>
              </a:ext>
            </a:extLst>
          </p:cNvPr>
          <p:cNvSpPr/>
          <p:nvPr/>
        </p:nvSpPr>
        <p:spPr>
          <a:xfrm>
            <a:off x="0" y="1688978"/>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 name="Group 1">
            <a:extLst>
              <a:ext uri="{FF2B5EF4-FFF2-40B4-BE49-F238E27FC236}">
                <a16:creationId xmlns:a16="http://schemas.microsoft.com/office/drawing/2014/main" id="{440BFFBF-C0C1-4A8E-A9D7-5CBBFE75E116}"/>
              </a:ext>
            </a:extLst>
          </p:cNvPr>
          <p:cNvGrpSpPr/>
          <p:nvPr/>
        </p:nvGrpSpPr>
        <p:grpSpPr>
          <a:xfrm>
            <a:off x="2001365" y="2081513"/>
            <a:ext cx="7983144" cy="4245395"/>
            <a:chOff x="533872" y="2756132"/>
            <a:chExt cx="4252404" cy="3122856"/>
          </a:xfrm>
        </p:grpSpPr>
        <p:sp>
          <p:nvSpPr>
            <p:cNvPr id="5" name="Rectangle 4">
              <a:extLst>
                <a:ext uri="{FF2B5EF4-FFF2-40B4-BE49-F238E27FC236}">
                  <a16:creationId xmlns:a16="http://schemas.microsoft.com/office/drawing/2014/main" id="{360F23E5-36E0-4FC3-8A07-EFCA160E6476}"/>
                </a:ext>
              </a:extLst>
            </p:cNvPr>
            <p:cNvSpPr/>
            <p:nvPr/>
          </p:nvSpPr>
          <p:spPr>
            <a:xfrm>
              <a:off x="1822310" y="4045614"/>
              <a:ext cx="2963966" cy="1833374"/>
            </a:xfrm>
            <a:prstGeom prst="rect">
              <a:avLst/>
            </a:prstGeom>
            <a:solidFill>
              <a:srgbClr val="33B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B93E880-2700-4D5F-B8B7-774AFFF6D441}"/>
                </a:ext>
              </a:extLst>
            </p:cNvPr>
            <p:cNvSpPr txBox="1"/>
            <p:nvPr/>
          </p:nvSpPr>
          <p:spPr>
            <a:xfrm>
              <a:off x="2544877" y="4096894"/>
              <a:ext cx="2168197" cy="1437617"/>
            </a:xfrm>
            <a:prstGeom prst="rect">
              <a:avLst/>
            </a:prstGeom>
            <a:noFill/>
          </p:spPr>
          <p:txBody>
            <a:bodyPr wrap="square">
              <a:spAutoFit/>
            </a:bodyPr>
            <a:lstStyle/>
            <a:p>
              <a:pPr algn="ctr">
                <a:spcAft>
                  <a:spcPts val="600"/>
                </a:spcAft>
              </a:pPr>
              <a:r>
                <a:rPr lang="en-AU" sz="1100" dirty="0">
                  <a:effectLst/>
                  <a:latin typeface="DM Sans" pitchFamily="2" charset="0"/>
                  <a:ea typeface="Times New Roman" panose="02020603050405020304" pitchFamily="18" charset="0"/>
                </a:rPr>
                <a:t>Starlady is the program manager of the Zoe Belle Gender Collective, a trans and gender diverse advocacy organization based in Victoria. Starlady is the lead author, community consultant and manager of the ZBGC’s prevention of men’s violence against trans women campaign </a:t>
              </a:r>
              <a:r>
                <a:rPr lang="en-AU" sz="1100" dirty="0" err="1">
                  <a:effectLst/>
                  <a:latin typeface="DM Sans" pitchFamily="2" charset="0"/>
                  <a:ea typeface="Times New Roman" panose="02020603050405020304" pitchFamily="18" charset="0"/>
                </a:rPr>
                <a:t>Transfemme</a:t>
              </a:r>
              <a:r>
                <a:rPr lang="en-AU" sz="1100" dirty="0">
                  <a:effectLst/>
                  <a:latin typeface="DM Sans" pitchFamily="2" charset="0"/>
                  <a:ea typeface="Times New Roman" panose="02020603050405020304" pitchFamily="18" charset="0"/>
                </a:rPr>
                <a:t>. She sits on the Victorian State Governments Trans &amp; Gender Diverse Expert Advisory Group and delivers training and education across Victoria to health and human services promoting trans and gender diverse inclusive practice, including family violence and gender equity services..</a:t>
              </a:r>
              <a:endParaRPr lang="en-AU" sz="1100" i="1" dirty="0">
                <a:latin typeface="DM Sans" pitchFamily="2" charset="0"/>
                <a:cs typeface="Arial" panose="020B0604020202020204" pitchFamily="34" charset="0"/>
              </a:endParaRPr>
            </a:p>
          </p:txBody>
        </p:sp>
        <p:sp>
          <p:nvSpPr>
            <p:cNvPr id="8" name="Rectangle 7">
              <a:extLst>
                <a:ext uri="{FF2B5EF4-FFF2-40B4-BE49-F238E27FC236}">
                  <a16:creationId xmlns:a16="http://schemas.microsoft.com/office/drawing/2014/main" id="{245691C4-5CD5-4D40-8EAA-746A490F60FF}"/>
                </a:ext>
              </a:extLst>
            </p:cNvPr>
            <p:cNvSpPr/>
            <p:nvPr/>
          </p:nvSpPr>
          <p:spPr>
            <a:xfrm>
              <a:off x="533872" y="2756132"/>
              <a:ext cx="1988747" cy="23703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942004BF-E02B-4F74-B136-CBA4BEC077BA}"/>
                </a:ext>
              </a:extLst>
            </p:cNvPr>
            <p:cNvSpPr txBox="1"/>
            <p:nvPr/>
          </p:nvSpPr>
          <p:spPr>
            <a:xfrm>
              <a:off x="708544" y="3704485"/>
              <a:ext cx="1668461" cy="588630"/>
            </a:xfrm>
            <a:prstGeom prst="rect">
              <a:avLst/>
            </a:prstGeom>
            <a:noFill/>
          </p:spPr>
          <p:txBody>
            <a:bodyPr wrap="square" rtlCol="0">
              <a:spAutoFit/>
            </a:bodyPr>
            <a:lstStyle/>
            <a:p>
              <a:pPr algn="ctr"/>
              <a:r>
                <a:rPr lang="en-US" b="1" dirty="0">
                  <a:solidFill>
                    <a:schemeClr val="bg1"/>
                  </a:solidFill>
                  <a:latin typeface="DM Sans" pitchFamily="2" charset="0"/>
                </a:rPr>
                <a:t>Starlady </a:t>
              </a:r>
              <a:r>
                <a:rPr lang="en-US" sz="1400" dirty="0">
                  <a:solidFill>
                    <a:schemeClr val="bg1"/>
                  </a:solidFill>
                  <a:latin typeface="DM Sans" pitchFamily="2" charset="0"/>
                </a:rPr>
                <a:t>(she/her)</a:t>
              </a:r>
              <a:endParaRPr lang="en-US" sz="1400" b="1" dirty="0">
                <a:solidFill>
                  <a:schemeClr val="bg1"/>
                </a:solidFill>
                <a:latin typeface="DM Sans" pitchFamily="2" charset="0"/>
              </a:endParaRPr>
            </a:p>
            <a:p>
              <a:pPr algn="ctr"/>
              <a:r>
                <a:rPr lang="en-US" sz="1400" dirty="0">
                  <a:solidFill>
                    <a:schemeClr val="bg1"/>
                  </a:solidFill>
                  <a:latin typeface="DM Sans" pitchFamily="2" charset="0"/>
                </a:rPr>
                <a:t>Program Manager</a:t>
              </a:r>
            </a:p>
            <a:p>
              <a:pPr algn="ctr"/>
              <a:r>
                <a:rPr lang="en-US" sz="1400" dirty="0">
                  <a:solidFill>
                    <a:schemeClr val="bg1"/>
                  </a:solidFill>
                  <a:latin typeface="DM Sans" pitchFamily="2" charset="0"/>
                </a:rPr>
                <a:t>Zoe Belle Gender Collective (ZBGC)</a:t>
              </a:r>
              <a:endParaRPr lang="en-AU" sz="1400" dirty="0">
                <a:solidFill>
                  <a:schemeClr val="bg1"/>
                </a:solidFill>
                <a:latin typeface="DM Sans" pitchFamily="2" charset="0"/>
              </a:endParaRPr>
            </a:p>
          </p:txBody>
        </p:sp>
      </p:grpSp>
      <p:sp>
        <p:nvSpPr>
          <p:cNvPr id="21" name="Title 1">
            <a:extLst>
              <a:ext uri="{FF2B5EF4-FFF2-40B4-BE49-F238E27FC236}">
                <a16:creationId xmlns:a16="http://schemas.microsoft.com/office/drawing/2014/main" id="{72F20D24-5162-4354-91EF-B0812D29E02A}"/>
              </a:ext>
            </a:extLst>
          </p:cNvPr>
          <p:cNvSpPr txBox="1">
            <a:spLocks/>
          </p:cNvSpPr>
          <p:nvPr/>
        </p:nvSpPr>
        <p:spPr>
          <a:xfrm>
            <a:off x="394316" y="402059"/>
            <a:ext cx="10515600" cy="8911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u="sng" dirty="0">
                <a:uFill>
                  <a:solidFill>
                    <a:srgbClr val="FF79FF"/>
                  </a:solidFill>
                </a:uFill>
                <a:latin typeface="DM Sans" pitchFamily="2" charset="0"/>
                <a:cs typeface="Arial" panose="020B0604020202020204" pitchFamily="34" charset="0"/>
              </a:rPr>
              <a:t>Facilitator</a:t>
            </a:r>
            <a:endParaRPr lang="en-US" sz="4400" b="1" dirty="0">
              <a:solidFill>
                <a:srgbClr val="FF0000"/>
              </a:solidFill>
              <a:uFill>
                <a:solidFill>
                  <a:srgbClr val="FF79FF"/>
                </a:solidFill>
              </a:uFill>
              <a:latin typeface="DM Sans" pitchFamily="2" charset="0"/>
              <a:cs typeface="Arial" panose="020B0604020202020204" pitchFamily="34" charset="0"/>
            </a:endParaRPr>
          </a:p>
        </p:txBody>
      </p:sp>
      <p:sp>
        <p:nvSpPr>
          <p:cNvPr id="20" name="Content Placeholder 5">
            <a:extLst>
              <a:ext uri="{FF2B5EF4-FFF2-40B4-BE49-F238E27FC236}">
                <a16:creationId xmlns:a16="http://schemas.microsoft.com/office/drawing/2014/main" id="{956E7EDE-0D86-B16E-5FF0-CF4D429A0325}"/>
              </a:ext>
            </a:extLst>
          </p:cNvPr>
          <p:cNvSpPr txBox="1">
            <a:spLocks/>
          </p:cNvSpPr>
          <p:nvPr/>
        </p:nvSpPr>
        <p:spPr>
          <a:xfrm>
            <a:off x="8602631" y="402059"/>
            <a:ext cx="3307415" cy="11394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b="1" dirty="0" err="1">
                <a:latin typeface="DM Sans" pitchFamily="2" charset="0"/>
              </a:rPr>
              <a:t>Starlady’s</a:t>
            </a:r>
            <a:r>
              <a:rPr lang="en-AU" sz="1400" b="1" dirty="0">
                <a:latin typeface="DM Sans" pitchFamily="2" charset="0"/>
              </a:rPr>
              <a:t> contact details</a:t>
            </a:r>
            <a:r>
              <a:rPr lang="en-AU" sz="1400" dirty="0">
                <a:latin typeface="DM Sans" pitchFamily="2" charset="0"/>
              </a:rPr>
              <a:t>:</a:t>
            </a:r>
          </a:p>
          <a:p>
            <a:pPr marL="0" indent="0">
              <a:buFont typeface="Arial" panose="020B0604020202020204" pitchFamily="34" charset="0"/>
              <a:buNone/>
            </a:pPr>
            <a:r>
              <a:rPr lang="en-AU" sz="1400" dirty="0">
                <a:latin typeface="DM Sans" pitchFamily="2" charset="0"/>
              </a:rPr>
              <a:t>Email: </a:t>
            </a:r>
            <a:r>
              <a:rPr lang="en-AU" sz="1400" u="sng" dirty="0">
                <a:solidFill>
                  <a:srgbClr val="000000"/>
                </a:solidFill>
                <a:latin typeface="DM Sans" pitchFamily="2" charset="0"/>
                <a:ea typeface="Calibri" panose="020F0502020204030204" pitchFamily="34" charset="0"/>
                <a:cs typeface="Calibri" panose="020F0502020204030204" pitchFamily="34" charset="0"/>
                <a:hlinkClick r:id="rId2"/>
              </a:rPr>
              <a:t>starlady@zbgc.org.au</a:t>
            </a:r>
            <a:endParaRPr lang="en-AU" sz="1400" dirty="0">
              <a:latin typeface="DM Sans" pitchFamily="2" charset="0"/>
            </a:endParaRPr>
          </a:p>
          <a:p>
            <a:pPr marL="0" indent="0">
              <a:buFont typeface="Arial" panose="020B0604020202020204" pitchFamily="34" charset="0"/>
              <a:buNone/>
            </a:pPr>
            <a:r>
              <a:rPr lang="en-AU" sz="1400" dirty="0">
                <a:latin typeface="DM Sans" pitchFamily="2" charset="0"/>
              </a:rPr>
              <a:t>Mobile: 0429070827</a:t>
            </a:r>
          </a:p>
        </p:txBody>
      </p:sp>
    </p:spTree>
    <p:extLst>
      <p:ext uri="{BB962C8B-B14F-4D97-AF65-F5344CB8AC3E}">
        <p14:creationId xmlns:p14="http://schemas.microsoft.com/office/powerpoint/2010/main" val="176069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53F0823-090D-47B5-96FF-56426374EB44}"/>
              </a:ext>
            </a:extLst>
          </p:cNvPr>
          <p:cNvSpPr/>
          <p:nvPr/>
        </p:nvSpPr>
        <p:spPr>
          <a:xfrm>
            <a:off x="0" y="1688977"/>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 name="Group 1">
            <a:extLst>
              <a:ext uri="{FF2B5EF4-FFF2-40B4-BE49-F238E27FC236}">
                <a16:creationId xmlns:a16="http://schemas.microsoft.com/office/drawing/2014/main" id="{440BFFBF-C0C1-4A8E-A9D7-5CBBFE75E116}"/>
              </a:ext>
            </a:extLst>
          </p:cNvPr>
          <p:cNvGrpSpPr/>
          <p:nvPr/>
        </p:nvGrpSpPr>
        <p:grpSpPr>
          <a:xfrm>
            <a:off x="394316" y="2753338"/>
            <a:ext cx="3725181" cy="2819655"/>
            <a:chOff x="533872" y="2756132"/>
            <a:chExt cx="4265909" cy="3122856"/>
          </a:xfrm>
        </p:grpSpPr>
        <p:sp>
          <p:nvSpPr>
            <p:cNvPr id="5" name="Rectangle 4">
              <a:extLst>
                <a:ext uri="{FF2B5EF4-FFF2-40B4-BE49-F238E27FC236}">
                  <a16:creationId xmlns:a16="http://schemas.microsoft.com/office/drawing/2014/main" id="{360F23E5-36E0-4FC3-8A07-EFCA160E6476}"/>
                </a:ext>
              </a:extLst>
            </p:cNvPr>
            <p:cNvSpPr/>
            <p:nvPr/>
          </p:nvSpPr>
          <p:spPr>
            <a:xfrm>
              <a:off x="1822310" y="4045614"/>
              <a:ext cx="2963966" cy="1833374"/>
            </a:xfrm>
            <a:prstGeom prst="rect">
              <a:avLst/>
            </a:prstGeom>
            <a:solidFill>
              <a:srgbClr val="33B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B93E880-2700-4D5F-B8B7-774AFFF6D441}"/>
                </a:ext>
              </a:extLst>
            </p:cNvPr>
            <p:cNvSpPr txBox="1"/>
            <p:nvPr/>
          </p:nvSpPr>
          <p:spPr>
            <a:xfrm>
              <a:off x="2544877" y="4096894"/>
              <a:ext cx="2254904" cy="1712882"/>
            </a:xfrm>
            <a:prstGeom prst="rect">
              <a:avLst/>
            </a:prstGeom>
            <a:noFill/>
          </p:spPr>
          <p:txBody>
            <a:bodyPr wrap="square">
              <a:spAutoFit/>
            </a:bodyPr>
            <a:lstStyle/>
            <a:p>
              <a:pPr>
                <a:spcAft>
                  <a:spcPts val="600"/>
                </a:spcAft>
              </a:pPr>
              <a:r>
                <a:rPr lang="en-AU" sz="1050" dirty="0">
                  <a:effectLst/>
                  <a:latin typeface="DM Sans" pitchFamily="2" charset="0"/>
                  <a:ea typeface="Times New Roman" panose="02020603050405020304" pitchFamily="18" charset="0"/>
                </a:rPr>
                <a:t>An emerging trans activist interested in educating people about the experiences of transgender women in Muslim countries, especially the Middle East, and how they have been impacted by family and state based violence.</a:t>
              </a:r>
              <a:endParaRPr lang="en-AU" sz="1050" i="1" dirty="0">
                <a:latin typeface="DM Sans" pitchFamily="2" charset="0"/>
                <a:cs typeface="Arial" panose="020B0604020202020204" pitchFamily="34" charset="0"/>
              </a:endParaRPr>
            </a:p>
          </p:txBody>
        </p:sp>
        <p:sp>
          <p:nvSpPr>
            <p:cNvPr id="8" name="Rectangle 7">
              <a:extLst>
                <a:ext uri="{FF2B5EF4-FFF2-40B4-BE49-F238E27FC236}">
                  <a16:creationId xmlns:a16="http://schemas.microsoft.com/office/drawing/2014/main" id="{245691C4-5CD5-4D40-8EAA-746A490F60FF}"/>
                </a:ext>
              </a:extLst>
            </p:cNvPr>
            <p:cNvSpPr/>
            <p:nvPr/>
          </p:nvSpPr>
          <p:spPr>
            <a:xfrm>
              <a:off x="533872" y="2756132"/>
              <a:ext cx="1988747" cy="23703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942004BF-E02B-4F74-B136-CBA4BEC077BA}"/>
                </a:ext>
              </a:extLst>
            </p:cNvPr>
            <p:cNvSpPr txBox="1"/>
            <p:nvPr/>
          </p:nvSpPr>
          <p:spPr>
            <a:xfrm>
              <a:off x="708544" y="3704485"/>
              <a:ext cx="1668461" cy="1124878"/>
            </a:xfrm>
            <a:prstGeom prst="rect">
              <a:avLst/>
            </a:prstGeom>
            <a:noFill/>
          </p:spPr>
          <p:txBody>
            <a:bodyPr wrap="square" rtlCol="0">
              <a:spAutoFit/>
            </a:bodyPr>
            <a:lstStyle/>
            <a:p>
              <a:r>
                <a:rPr lang="en-US" b="1" dirty="0">
                  <a:solidFill>
                    <a:schemeClr val="bg1"/>
                  </a:solidFill>
                  <a:latin typeface="DM Sans" pitchFamily="2" charset="0"/>
                </a:rPr>
                <a:t>Carolina</a:t>
              </a:r>
            </a:p>
            <a:p>
              <a:r>
                <a:rPr lang="en-US" sz="1400" dirty="0">
                  <a:solidFill>
                    <a:schemeClr val="bg1"/>
                  </a:solidFill>
                  <a:latin typeface="DM Sans" pitchFamily="2" charset="0"/>
                </a:rPr>
                <a:t>Survivor advocate (she/her)</a:t>
              </a:r>
              <a:endParaRPr lang="en-AU" sz="1400" dirty="0">
                <a:solidFill>
                  <a:schemeClr val="bg1"/>
                </a:solidFill>
                <a:latin typeface="DM Sans" pitchFamily="2" charset="0"/>
              </a:endParaRPr>
            </a:p>
          </p:txBody>
        </p:sp>
      </p:grpSp>
      <p:sp>
        <p:nvSpPr>
          <p:cNvPr id="21" name="Title 1">
            <a:extLst>
              <a:ext uri="{FF2B5EF4-FFF2-40B4-BE49-F238E27FC236}">
                <a16:creationId xmlns:a16="http://schemas.microsoft.com/office/drawing/2014/main" id="{72F20D24-5162-4354-91EF-B0812D29E02A}"/>
              </a:ext>
            </a:extLst>
          </p:cNvPr>
          <p:cNvSpPr txBox="1">
            <a:spLocks/>
          </p:cNvSpPr>
          <p:nvPr/>
        </p:nvSpPr>
        <p:spPr>
          <a:xfrm>
            <a:off x="394316" y="402059"/>
            <a:ext cx="10515600" cy="8911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u="sng" dirty="0">
                <a:uFill>
                  <a:solidFill>
                    <a:srgbClr val="FF79FF"/>
                  </a:solidFill>
                </a:uFill>
                <a:latin typeface="DM Sans" pitchFamily="2" charset="0"/>
                <a:cs typeface="Arial" panose="020B0604020202020204" pitchFamily="34" charset="0"/>
              </a:rPr>
              <a:t>Panelist</a:t>
            </a:r>
            <a:endParaRPr lang="en-US" sz="4400" b="1" dirty="0">
              <a:solidFill>
                <a:srgbClr val="FF0000"/>
              </a:solidFill>
              <a:uFill>
                <a:solidFill>
                  <a:srgbClr val="FF79FF"/>
                </a:solidFill>
              </a:uFill>
              <a:latin typeface="DM Sans" pitchFamily="2" charset="0"/>
              <a:cs typeface="Arial" panose="020B0604020202020204" pitchFamily="34" charset="0"/>
            </a:endParaRPr>
          </a:p>
        </p:txBody>
      </p:sp>
      <p:grpSp>
        <p:nvGrpSpPr>
          <p:cNvPr id="14" name="Group 13">
            <a:extLst>
              <a:ext uri="{FF2B5EF4-FFF2-40B4-BE49-F238E27FC236}">
                <a16:creationId xmlns:a16="http://schemas.microsoft.com/office/drawing/2014/main" id="{DD050E62-923A-2B53-BFB8-214002AC2D99}"/>
              </a:ext>
            </a:extLst>
          </p:cNvPr>
          <p:cNvGrpSpPr/>
          <p:nvPr/>
        </p:nvGrpSpPr>
        <p:grpSpPr>
          <a:xfrm>
            <a:off x="4246654" y="2753338"/>
            <a:ext cx="3713388" cy="2819655"/>
            <a:chOff x="533872" y="2756132"/>
            <a:chExt cx="4252404" cy="3122856"/>
          </a:xfrm>
        </p:grpSpPr>
        <p:sp>
          <p:nvSpPr>
            <p:cNvPr id="17" name="Rectangle 16">
              <a:extLst>
                <a:ext uri="{FF2B5EF4-FFF2-40B4-BE49-F238E27FC236}">
                  <a16:creationId xmlns:a16="http://schemas.microsoft.com/office/drawing/2014/main" id="{0B67FBC1-A5DC-2F66-A126-4D9B3C435567}"/>
                </a:ext>
              </a:extLst>
            </p:cNvPr>
            <p:cNvSpPr/>
            <p:nvPr/>
          </p:nvSpPr>
          <p:spPr>
            <a:xfrm>
              <a:off x="1822310" y="4045614"/>
              <a:ext cx="2963966" cy="1833374"/>
            </a:xfrm>
            <a:prstGeom prst="rect">
              <a:avLst/>
            </a:prstGeom>
            <a:solidFill>
              <a:srgbClr val="33B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1AABA52C-9B06-1267-20B7-4FA37210AC38}"/>
                </a:ext>
              </a:extLst>
            </p:cNvPr>
            <p:cNvSpPr txBox="1"/>
            <p:nvPr/>
          </p:nvSpPr>
          <p:spPr>
            <a:xfrm>
              <a:off x="2600703" y="4099485"/>
              <a:ext cx="2103844" cy="1354967"/>
            </a:xfrm>
            <a:prstGeom prst="rect">
              <a:avLst/>
            </a:prstGeom>
            <a:noFill/>
          </p:spPr>
          <p:txBody>
            <a:bodyPr wrap="square">
              <a:spAutoFit/>
            </a:bodyPr>
            <a:lstStyle/>
            <a:p>
              <a:pPr>
                <a:spcAft>
                  <a:spcPts val="600"/>
                </a:spcAft>
              </a:pPr>
              <a:r>
                <a:rPr lang="en-AU" sz="1050" dirty="0">
                  <a:uFill>
                    <a:solidFill>
                      <a:schemeClr val="bg1"/>
                    </a:solidFill>
                  </a:uFill>
                  <a:latin typeface="DM Sans" pitchFamily="2" charset="0"/>
                  <a:cs typeface="Arial" panose="020B0604020202020204" pitchFamily="34" charset="0"/>
                </a:rPr>
                <a:t>A community advocate, consultant and a performance artist who’s work focusses on weaving the tapestry of intersectionality of race, culture and gender. </a:t>
              </a:r>
              <a:endParaRPr lang="en-AU" sz="1050" i="1" dirty="0">
                <a:latin typeface="DM Sans" pitchFamily="2" charset="0"/>
                <a:cs typeface="Arial" panose="020B0604020202020204" pitchFamily="34" charset="0"/>
              </a:endParaRPr>
            </a:p>
          </p:txBody>
        </p:sp>
        <p:sp>
          <p:nvSpPr>
            <p:cNvPr id="19" name="Rectangle 18">
              <a:extLst>
                <a:ext uri="{FF2B5EF4-FFF2-40B4-BE49-F238E27FC236}">
                  <a16:creationId xmlns:a16="http://schemas.microsoft.com/office/drawing/2014/main" id="{15C7D124-2C50-1C8A-32E6-F342B0D25171}"/>
                </a:ext>
              </a:extLst>
            </p:cNvPr>
            <p:cNvSpPr/>
            <p:nvPr/>
          </p:nvSpPr>
          <p:spPr>
            <a:xfrm>
              <a:off x="533872" y="2756132"/>
              <a:ext cx="1988747" cy="23703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3" name="Group 22">
            <a:extLst>
              <a:ext uri="{FF2B5EF4-FFF2-40B4-BE49-F238E27FC236}">
                <a16:creationId xmlns:a16="http://schemas.microsoft.com/office/drawing/2014/main" id="{2BC88F94-575D-1E38-38FE-6BA145B05D4D}"/>
              </a:ext>
            </a:extLst>
          </p:cNvPr>
          <p:cNvGrpSpPr/>
          <p:nvPr/>
        </p:nvGrpSpPr>
        <p:grpSpPr>
          <a:xfrm>
            <a:off x="8149549" y="2783730"/>
            <a:ext cx="3713388" cy="2789263"/>
            <a:chOff x="533872" y="2756132"/>
            <a:chExt cx="4252404" cy="3089196"/>
          </a:xfrm>
        </p:grpSpPr>
        <p:sp>
          <p:nvSpPr>
            <p:cNvPr id="25" name="Rectangle 24">
              <a:extLst>
                <a:ext uri="{FF2B5EF4-FFF2-40B4-BE49-F238E27FC236}">
                  <a16:creationId xmlns:a16="http://schemas.microsoft.com/office/drawing/2014/main" id="{D2174534-D8AA-417F-7276-752063D39192}"/>
                </a:ext>
              </a:extLst>
            </p:cNvPr>
            <p:cNvSpPr/>
            <p:nvPr/>
          </p:nvSpPr>
          <p:spPr>
            <a:xfrm>
              <a:off x="1822310" y="4045614"/>
              <a:ext cx="2963966" cy="1799714"/>
            </a:xfrm>
            <a:prstGeom prst="rect">
              <a:avLst/>
            </a:prstGeom>
            <a:solidFill>
              <a:srgbClr val="33B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FEBACFEF-1BC1-E9E2-15E3-5937F578E897}"/>
                </a:ext>
              </a:extLst>
            </p:cNvPr>
            <p:cNvSpPr txBox="1"/>
            <p:nvPr/>
          </p:nvSpPr>
          <p:spPr>
            <a:xfrm>
              <a:off x="2594019" y="4162994"/>
              <a:ext cx="2120858" cy="340873"/>
            </a:xfrm>
            <a:prstGeom prst="rect">
              <a:avLst/>
            </a:prstGeom>
            <a:noFill/>
          </p:spPr>
          <p:txBody>
            <a:bodyPr wrap="square">
              <a:spAutoFit/>
            </a:bodyPr>
            <a:lstStyle/>
            <a:p>
              <a:pPr>
                <a:spcAft>
                  <a:spcPts val="600"/>
                </a:spcAft>
              </a:pPr>
              <a:endParaRPr lang="en-AU" sz="1400" i="1" dirty="0">
                <a:latin typeface="DM Sans" pitchFamily="2" charset="0"/>
                <a:cs typeface="Arial" panose="020B0604020202020204" pitchFamily="34" charset="0"/>
              </a:endParaRPr>
            </a:p>
          </p:txBody>
        </p:sp>
        <p:sp>
          <p:nvSpPr>
            <p:cNvPr id="27" name="Rectangle 26">
              <a:extLst>
                <a:ext uri="{FF2B5EF4-FFF2-40B4-BE49-F238E27FC236}">
                  <a16:creationId xmlns:a16="http://schemas.microsoft.com/office/drawing/2014/main" id="{754EFB60-AF83-895E-8A96-599AE3BF7A45}"/>
                </a:ext>
              </a:extLst>
            </p:cNvPr>
            <p:cNvSpPr/>
            <p:nvPr/>
          </p:nvSpPr>
          <p:spPr>
            <a:xfrm>
              <a:off x="533872" y="2756132"/>
              <a:ext cx="1988747" cy="23703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2" name="TextBox 21">
            <a:extLst>
              <a:ext uri="{FF2B5EF4-FFF2-40B4-BE49-F238E27FC236}">
                <a16:creationId xmlns:a16="http://schemas.microsoft.com/office/drawing/2014/main" id="{6DF9AA9D-4FAF-03F5-D4A9-E9529F6DCE61}"/>
              </a:ext>
            </a:extLst>
          </p:cNvPr>
          <p:cNvSpPr txBox="1"/>
          <p:nvPr/>
        </p:nvSpPr>
        <p:spPr>
          <a:xfrm>
            <a:off x="4399185" y="3609229"/>
            <a:ext cx="1456974" cy="1015663"/>
          </a:xfrm>
          <a:prstGeom prst="rect">
            <a:avLst/>
          </a:prstGeom>
          <a:noFill/>
        </p:spPr>
        <p:txBody>
          <a:bodyPr wrap="square" rtlCol="0">
            <a:spAutoFit/>
          </a:bodyPr>
          <a:lstStyle/>
          <a:p>
            <a:r>
              <a:rPr lang="en-US" b="1" dirty="0">
                <a:solidFill>
                  <a:schemeClr val="bg1"/>
                </a:solidFill>
                <a:latin typeface="DM Sans" pitchFamily="2" charset="0"/>
              </a:rPr>
              <a:t>Amao</a:t>
            </a:r>
          </a:p>
          <a:p>
            <a:r>
              <a:rPr lang="en-US" sz="1400" dirty="0">
                <a:solidFill>
                  <a:schemeClr val="bg1"/>
                </a:solidFill>
                <a:latin typeface="DM Sans" pitchFamily="2" charset="0"/>
              </a:rPr>
              <a:t>Survivor advocate (she/her)</a:t>
            </a:r>
            <a:endParaRPr lang="en-AU" sz="1400" dirty="0">
              <a:solidFill>
                <a:schemeClr val="bg1"/>
              </a:solidFill>
              <a:latin typeface="DM Sans" pitchFamily="2" charset="0"/>
            </a:endParaRPr>
          </a:p>
        </p:txBody>
      </p:sp>
      <p:sp>
        <p:nvSpPr>
          <p:cNvPr id="29" name="TextBox 28">
            <a:extLst>
              <a:ext uri="{FF2B5EF4-FFF2-40B4-BE49-F238E27FC236}">
                <a16:creationId xmlns:a16="http://schemas.microsoft.com/office/drawing/2014/main" id="{9EEDF03B-C33E-1E11-2B8D-79C5F08A2140}"/>
              </a:ext>
            </a:extLst>
          </p:cNvPr>
          <p:cNvSpPr txBox="1"/>
          <p:nvPr/>
        </p:nvSpPr>
        <p:spPr>
          <a:xfrm>
            <a:off x="8356676" y="3515505"/>
            <a:ext cx="1456974" cy="1015663"/>
          </a:xfrm>
          <a:prstGeom prst="rect">
            <a:avLst/>
          </a:prstGeom>
          <a:noFill/>
        </p:spPr>
        <p:txBody>
          <a:bodyPr wrap="square" rtlCol="0">
            <a:spAutoFit/>
          </a:bodyPr>
          <a:lstStyle/>
          <a:p>
            <a:r>
              <a:rPr lang="en-US" b="1" dirty="0" err="1">
                <a:solidFill>
                  <a:schemeClr val="bg1"/>
                </a:solidFill>
                <a:latin typeface="DM Sans" pitchFamily="2" charset="0"/>
              </a:rPr>
              <a:t>Sasja</a:t>
            </a:r>
            <a:endParaRPr lang="en-US" b="1" dirty="0">
              <a:solidFill>
                <a:schemeClr val="bg1"/>
              </a:solidFill>
              <a:latin typeface="DM Sans" pitchFamily="2" charset="0"/>
            </a:endParaRPr>
          </a:p>
          <a:p>
            <a:r>
              <a:rPr lang="en-US" sz="1400" dirty="0">
                <a:solidFill>
                  <a:schemeClr val="bg1"/>
                </a:solidFill>
                <a:latin typeface="DM Sans" pitchFamily="2" charset="0"/>
              </a:rPr>
              <a:t>Survivor advocate (she/her)</a:t>
            </a:r>
            <a:endParaRPr lang="en-AU" sz="1400" dirty="0">
              <a:solidFill>
                <a:schemeClr val="bg1"/>
              </a:solidFill>
              <a:latin typeface="DM Sans" pitchFamily="2" charset="0"/>
            </a:endParaRPr>
          </a:p>
        </p:txBody>
      </p:sp>
      <p:sp>
        <p:nvSpPr>
          <p:cNvPr id="30" name="TextBox 29">
            <a:extLst>
              <a:ext uri="{FF2B5EF4-FFF2-40B4-BE49-F238E27FC236}">
                <a16:creationId xmlns:a16="http://schemas.microsoft.com/office/drawing/2014/main" id="{CAB642E6-7CD3-89E5-A531-9AAEE1C14DFE}"/>
              </a:ext>
            </a:extLst>
          </p:cNvPr>
          <p:cNvSpPr txBox="1"/>
          <p:nvPr/>
        </p:nvSpPr>
        <p:spPr>
          <a:xfrm>
            <a:off x="9891263" y="4023336"/>
            <a:ext cx="2049673" cy="1546577"/>
          </a:xfrm>
          <a:prstGeom prst="rect">
            <a:avLst/>
          </a:prstGeom>
          <a:noFill/>
        </p:spPr>
        <p:txBody>
          <a:bodyPr wrap="square">
            <a:spAutoFit/>
          </a:bodyPr>
          <a:lstStyle/>
          <a:p>
            <a:r>
              <a:rPr lang="en-AU" sz="1050" dirty="0">
                <a:latin typeface="DM Sans" pitchFamily="2" charset="0"/>
              </a:rPr>
              <a:t>A trans woman of colour activist, advocate, feminist who works towards advocating for community and self-love, with an empowering message of moving beyond gender expectations to live more authentically. </a:t>
            </a:r>
          </a:p>
        </p:txBody>
      </p:sp>
    </p:spTree>
    <p:extLst>
      <p:ext uri="{BB962C8B-B14F-4D97-AF65-F5344CB8AC3E}">
        <p14:creationId xmlns:p14="http://schemas.microsoft.com/office/powerpoint/2010/main" val="177195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02BD35-1572-494F-898A-1B84C2B58A26}"/>
              </a:ext>
            </a:extLst>
          </p:cNvPr>
          <p:cNvSpPr>
            <a:spLocks noGrp="1"/>
          </p:cNvSpPr>
          <p:nvPr>
            <p:ph type="body" sz="quarter" idx="10"/>
          </p:nvPr>
        </p:nvSpPr>
        <p:spPr>
          <a:xfrm>
            <a:off x="685801" y="1926834"/>
            <a:ext cx="10420350" cy="4345779"/>
          </a:xfrm>
        </p:spPr>
        <p:txBody>
          <a:bodyPr>
            <a:normAutofit lnSpcReduction="10000"/>
          </a:bodyPr>
          <a:lstStyle/>
          <a:p>
            <a:pPr marL="0" indent="0">
              <a:buNone/>
            </a:pPr>
            <a:r>
              <a:rPr lang="en-AU" sz="2000" dirty="0">
                <a:latin typeface="DM Sans" pitchFamily="2" charset="0"/>
              </a:rPr>
              <a:t>The community consultation held to develop </a:t>
            </a:r>
            <a:r>
              <a:rPr lang="en-AU" sz="2000" dirty="0" err="1">
                <a:latin typeface="DM Sans" pitchFamily="2" charset="0"/>
              </a:rPr>
              <a:t>Transfemme</a:t>
            </a:r>
            <a:r>
              <a:rPr lang="en-AU" sz="2000" dirty="0">
                <a:latin typeface="DM Sans" pitchFamily="2" charset="0"/>
              </a:rPr>
              <a:t> found that trans woman who hook up, date or are in relationships with cis men may experience</a:t>
            </a:r>
            <a:r>
              <a:rPr lang="en-GB" sz="2000" dirty="0">
                <a:latin typeface="DM Sans" pitchFamily="2" charset="0"/>
              </a:rPr>
              <a:t>;</a:t>
            </a:r>
            <a:endParaRPr lang="en-US" sz="2000" dirty="0">
              <a:latin typeface="DM Sans" pitchFamily="2" charset="0"/>
            </a:endParaRPr>
          </a:p>
          <a:p>
            <a:pPr>
              <a:buFont typeface="Arial" panose="020B0604020202020204" pitchFamily="34" charset="0"/>
              <a:buChar char="•"/>
            </a:pPr>
            <a:r>
              <a:rPr lang="en-US" sz="2000" dirty="0">
                <a:latin typeface="DM Sans" pitchFamily="2" charset="0"/>
              </a:rPr>
              <a:t>increased risk of sexual violence, intimate partner violence or family/community violence.</a:t>
            </a:r>
            <a:endParaRPr lang="en-GB" sz="2000" dirty="0">
              <a:latin typeface="DM Sans" pitchFamily="2" charset="0"/>
            </a:endParaRPr>
          </a:p>
          <a:p>
            <a:pPr lvl="4">
              <a:buFont typeface="Arial" panose="020B0604020202020204" pitchFamily="34" charset="0"/>
              <a:buChar char="•"/>
            </a:pPr>
            <a:r>
              <a:rPr lang="en-GB" sz="2000" dirty="0">
                <a:latin typeface="DM Sans" pitchFamily="2" charset="0"/>
              </a:rPr>
              <a:t>pressure to be hyper feminine.</a:t>
            </a:r>
          </a:p>
          <a:p>
            <a:pPr lvl="4">
              <a:buFont typeface="Arial" panose="020B0604020202020204" pitchFamily="34" charset="0"/>
              <a:buChar char="•"/>
            </a:pPr>
            <a:r>
              <a:rPr lang="en-GB" sz="2000" dirty="0">
                <a:latin typeface="DM Sans" pitchFamily="2" charset="0"/>
              </a:rPr>
              <a:t>coercion and control in regards to their bodies and medical affirmation.</a:t>
            </a:r>
          </a:p>
          <a:p>
            <a:pPr lvl="4">
              <a:buFont typeface="Arial" panose="020B0604020202020204" pitchFamily="34" charset="0"/>
              <a:buChar char="•"/>
            </a:pPr>
            <a:r>
              <a:rPr lang="en-US" sz="2000" dirty="0">
                <a:latin typeface="DM Sans" pitchFamily="2" charset="0"/>
              </a:rPr>
              <a:t>challenges in accessing public relationships or pressure from their partner not to disclose their trans identity/experience.</a:t>
            </a:r>
          </a:p>
          <a:p>
            <a:pPr lvl="4">
              <a:buFont typeface="Arial" panose="020B0604020202020204" pitchFamily="34" charset="0"/>
              <a:buChar char="•"/>
            </a:pPr>
            <a:r>
              <a:rPr lang="en-US" sz="2000" dirty="0">
                <a:latin typeface="DM Sans" pitchFamily="2" charset="0"/>
              </a:rPr>
              <a:t>challenges in disclosing their trans identity, history or experience to their partner or their partners family, friends or broader community.</a:t>
            </a:r>
          </a:p>
          <a:p>
            <a:pPr lvl="4">
              <a:buFont typeface="Arial" panose="020B0604020202020204" pitchFamily="34" charset="0"/>
              <a:buChar char="•"/>
            </a:pPr>
            <a:r>
              <a:rPr lang="en-US" sz="2000" dirty="0">
                <a:latin typeface="DM Sans" pitchFamily="2" charset="0"/>
              </a:rPr>
              <a:t>men’s poor consent practices &amp; sexual exploitation.</a:t>
            </a:r>
          </a:p>
          <a:p>
            <a:pPr lvl="4">
              <a:buFont typeface="Arial" panose="020B0604020202020204" pitchFamily="34" charset="0"/>
              <a:buChar char="•"/>
            </a:pPr>
            <a:r>
              <a:rPr lang="en-US" sz="2000" dirty="0">
                <a:latin typeface="DM Sans" pitchFamily="2" charset="0"/>
              </a:rPr>
              <a:t>objectification and </a:t>
            </a:r>
            <a:r>
              <a:rPr lang="en-US" sz="2000" dirty="0" err="1">
                <a:latin typeface="DM Sans" pitchFamily="2" charset="0"/>
              </a:rPr>
              <a:t>fetishisation</a:t>
            </a:r>
            <a:r>
              <a:rPr lang="en-US" sz="2000" dirty="0">
                <a:latin typeface="DM Sans" pitchFamily="2" charset="0"/>
              </a:rPr>
              <a:t> based upon their gender identity, bodies, skin color, race or ethnicity.</a:t>
            </a:r>
            <a:endParaRPr lang="en-GB" dirty="0">
              <a:latin typeface="DM Sans" pitchFamily="2" charset="0"/>
            </a:endParaRPr>
          </a:p>
        </p:txBody>
      </p:sp>
      <p:sp>
        <p:nvSpPr>
          <p:cNvPr id="5" name="Title 4">
            <a:extLst>
              <a:ext uri="{FF2B5EF4-FFF2-40B4-BE49-F238E27FC236}">
                <a16:creationId xmlns:a16="http://schemas.microsoft.com/office/drawing/2014/main" id="{E116A313-8013-4D3E-8A88-6AFF0AC3B1DE}"/>
              </a:ext>
            </a:extLst>
          </p:cNvPr>
          <p:cNvSpPr>
            <a:spLocks noGrp="1"/>
          </p:cNvSpPr>
          <p:nvPr>
            <p:ph type="title"/>
          </p:nvPr>
        </p:nvSpPr>
        <p:spPr/>
        <p:txBody>
          <a:bodyPr/>
          <a:lstStyle/>
          <a:p>
            <a:r>
              <a:rPr lang="en-GB" dirty="0" err="1">
                <a:latin typeface="DM Sans" pitchFamily="2" charset="0"/>
              </a:rPr>
              <a:t>Panelist’s</a:t>
            </a:r>
            <a:r>
              <a:rPr lang="en-GB" dirty="0">
                <a:latin typeface="DM Sans" pitchFamily="2" charset="0"/>
              </a:rPr>
              <a:t> key messages</a:t>
            </a:r>
          </a:p>
        </p:txBody>
      </p:sp>
    </p:spTree>
    <p:extLst>
      <p:ext uri="{BB962C8B-B14F-4D97-AF65-F5344CB8AC3E}">
        <p14:creationId xmlns:p14="http://schemas.microsoft.com/office/powerpoint/2010/main" val="376539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02BD35-1572-494F-898A-1B84C2B58A26}"/>
              </a:ext>
            </a:extLst>
          </p:cNvPr>
          <p:cNvSpPr>
            <a:spLocks noGrp="1"/>
          </p:cNvSpPr>
          <p:nvPr>
            <p:ph type="body" sz="quarter" idx="10"/>
          </p:nvPr>
        </p:nvSpPr>
        <p:spPr>
          <a:xfrm>
            <a:off x="387927" y="1579418"/>
            <a:ext cx="11277600" cy="5033818"/>
          </a:xfrm>
        </p:spPr>
        <p:txBody>
          <a:bodyPr>
            <a:noAutofit/>
          </a:bodyPr>
          <a:lstStyle/>
          <a:p>
            <a:pPr marL="0" indent="0">
              <a:lnSpc>
                <a:spcPct val="107000"/>
              </a:lnSpc>
              <a:spcAft>
                <a:spcPts val="800"/>
              </a:spcAft>
              <a:buNone/>
            </a:pPr>
            <a:r>
              <a:rPr lang="en-US" sz="1700" dirty="0">
                <a:effectLst/>
                <a:latin typeface="DM Sans" pitchFamily="2" charset="0"/>
                <a:ea typeface="Calibri" panose="020F0502020204030204" pitchFamily="34" charset="0"/>
                <a:cs typeface="Times New Roman" panose="02020603050405020304" pitchFamily="18" charset="0"/>
              </a:rPr>
              <a:t>ZBGC encourages family violence services to:</a:t>
            </a:r>
            <a:endParaRPr lang="en-AU" sz="17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dirty="0">
                <a:effectLst/>
                <a:latin typeface="DM Sans" pitchFamily="2" charset="0"/>
                <a:ea typeface="Calibri" panose="020F0502020204030204" pitchFamily="34" charset="0"/>
                <a:cs typeface="Times New Roman" panose="02020603050405020304" pitchFamily="18" charset="0"/>
              </a:rPr>
              <a:t>sensitively screen trans women accessing your services for the experiences described in </a:t>
            </a:r>
            <a:r>
              <a:rPr lang="en-US" sz="1700" dirty="0" err="1">
                <a:effectLst/>
                <a:latin typeface="DM Sans" pitchFamily="2" charset="0"/>
                <a:ea typeface="Calibri" panose="020F0502020204030204" pitchFamily="34" charset="0"/>
                <a:cs typeface="Times New Roman" panose="02020603050405020304" pitchFamily="18" charset="0"/>
              </a:rPr>
              <a:t>Transfemme</a:t>
            </a:r>
            <a:r>
              <a:rPr lang="en-US" sz="1700" dirty="0">
                <a:effectLst/>
                <a:latin typeface="DM Sans" pitchFamily="2" charset="0"/>
                <a:ea typeface="Calibri" panose="020F0502020204030204" pitchFamily="34" charset="0"/>
                <a:cs typeface="Times New Roman" panose="02020603050405020304" pitchFamily="18" charset="0"/>
              </a:rPr>
              <a:t> (above) and advocate for a practice guide/tip sheet to be developed for family violence practitioners</a:t>
            </a:r>
            <a:endParaRPr lang="en-AU" sz="17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dirty="0">
                <a:effectLst/>
                <a:latin typeface="DM Sans" pitchFamily="2" charset="0"/>
                <a:ea typeface="Calibri" panose="020F0502020204030204" pitchFamily="34" charset="0"/>
                <a:cs typeface="Times New Roman" panose="02020603050405020304" pitchFamily="18" charset="0"/>
              </a:rPr>
              <a:t>engage the ZBGC in training on </a:t>
            </a:r>
            <a:r>
              <a:rPr lang="en-US" sz="1700" dirty="0" err="1">
                <a:effectLst/>
                <a:latin typeface="DM Sans" pitchFamily="2" charset="0"/>
                <a:ea typeface="Calibri" panose="020F0502020204030204" pitchFamily="34" charset="0"/>
                <a:cs typeface="Times New Roman" panose="02020603050405020304" pitchFamily="18" charset="0"/>
              </a:rPr>
              <a:t>Transfemme</a:t>
            </a:r>
            <a:r>
              <a:rPr lang="en-US" sz="1700" dirty="0">
                <a:effectLst/>
                <a:latin typeface="DM Sans" pitchFamily="2" charset="0"/>
                <a:ea typeface="Calibri" panose="020F0502020204030204" pitchFamily="34" charset="0"/>
                <a:cs typeface="Times New Roman" panose="02020603050405020304" pitchFamily="18" charset="0"/>
              </a:rPr>
              <a:t> and learn more about the drivers of violence against trans women and their experiences of intimate partner violence</a:t>
            </a:r>
            <a:endParaRPr lang="en-AU" sz="17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dirty="0">
                <a:effectLst/>
                <a:latin typeface="DM Sans" pitchFamily="2" charset="0"/>
                <a:ea typeface="Calibri" panose="020F0502020204030204" pitchFamily="34" charset="0"/>
                <a:cs typeface="Times New Roman" panose="02020603050405020304" pitchFamily="18" charset="0"/>
              </a:rPr>
              <a:t>consult with LGBTIQA+ specialist services and capacity building programs </a:t>
            </a:r>
            <a:endParaRPr lang="en-AU" sz="17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dirty="0">
                <a:effectLst/>
                <a:latin typeface="DM Sans" pitchFamily="2" charset="0"/>
                <a:ea typeface="Calibri" panose="020F0502020204030204" pitchFamily="34" charset="0"/>
                <a:cs typeface="Times New Roman" panose="02020603050405020304" pitchFamily="18" charset="0"/>
              </a:rPr>
              <a:t>develop strong relationships with trans and gender diverse advocacy </a:t>
            </a:r>
            <a:r>
              <a:rPr lang="en-US" sz="1700" dirty="0" err="1">
                <a:effectLst/>
                <a:latin typeface="DM Sans" pitchFamily="2" charset="0"/>
                <a:ea typeface="Calibri" panose="020F0502020204030204" pitchFamily="34" charset="0"/>
                <a:cs typeface="Times New Roman" panose="02020603050405020304" pitchFamily="18" charset="0"/>
              </a:rPr>
              <a:t>organisations</a:t>
            </a:r>
            <a:r>
              <a:rPr lang="en-US" sz="1700" dirty="0">
                <a:effectLst/>
                <a:latin typeface="DM Sans" pitchFamily="2" charset="0"/>
                <a:ea typeface="Calibri" panose="020F0502020204030204" pitchFamily="34" charset="0"/>
                <a:cs typeface="Times New Roman" panose="02020603050405020304" pitchFamily="18" charset="0"/>
              </a:rPr>
              <a:t> and community groups</a:t>
            </a:r>
            <a:endParaRPr lang="en-AU" sz="17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dirty="0">
                <a:effectLst/>
                <a:latin typeface="DM Sans" pitchFamily="2" charset="0"/>
                <a:ea typeface="Calibri" panose="020F0502020204030204" pitchFamily="34" charset="0"/>
                <a:cs typeface="Times New Roman" panose="02020603050405020304" pitchFamily="18" charset="0"/>
              </a:rPr>
              <a:t>develop resources that feature and represent the experiences of trans women </a:t>
            </a:r>
            <a:endParaRPr lang="en-AU" sz="17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dirty="0">
                <a:effectLst/>
                <a:latin typeface="DM Sans" pitchFamily="2" charset="0"/>
                <a:ea typeface="Calibri" panose="020F0502020204030204" pitchFamily="34" charset="0"/>
                <a:cs typeface="Times New Roman" panose="02020603050405020304" pitchFamily="18" charset="0"/>
              </a:rPr>
              <a:t>employ trans women and develop peer led programs that engage in outreach</a:t>
            </a:r>
            <a:endParaRPr lang="en-AU" sz="17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dirty="0">
                <a:effectLst/>
                <a:latin typeface="DM Sans" pitchFamily="2" charset="0"/>
                <a:ea typeface="Calibri" panose="020F0502020204030204" pitchFamily="34" charset="0"/>
                <a:cs typeface="Times New Roman" panose="02020603050405020304" pitchFamily="18" charset="0"/>
              </a:rPr>
              <a:t>engage with sex work advocacy </a:t>
            </a:r>
            <a:r>
              <a:rPr lang="en-US" sz="1700" dirty="0" err="1">
                <a:effectLst/>
                <a:latin typeface="DM Sans" pitchFamily="2" charset="0"/>
                <a:ea typeface="Calibri" panose="020F0502020204030204" pitchFamily="34" charset="0"/>
                <a:cs typeface="Times New Roman" panose="02020603050405020304" pitchFamily="18" charset="0"/>
              </a:rPr>
              <a:t>organisations</a:t>
            </a:r>
            <a:r>
              <a:rPr lang="en-US" sz="1700" dirty="0">
                <a:effectLst/>
                <a:latin typeface="DM Sans" pitchFamily="2" charset="0"/>
                <a:ea typeface="Calibri" panose="020F0502020204030204" pitchFamily="34" charset="0"/>
                <a:cs typeface="Times New Roman" panose="02020603050405020304" pitchFamily="18" charset="0"/>
              </a:rPr>
              <a:t> such as Vixen or </a:t>
            </a:r>
            <a:r>
              <a:rPr lang="en-US" sz="1700" dirty="0" err="1">
                <a:effectLst/>
                <a:latin typeface="DM Sans" pitchFamily="2" charset="0"/>
                <a:ea typeface="Calibri" panose="020F0502020204030204" pitchFamily="34" charset="0"/>
                <a:cs typeface="Times New Roman" panose="02020603050405020304" pitchFamily="18" charset="0"/>
              </a:rPr>
              <a:t>Rhed</a:t>
            </a:r>
            <a:endParaRPr lang="en-AU" sz="17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dirty="0">
                <a:effectLst/>
                <a:latin typeface="DM Sans" pitchFamily="2" charset="0"/>
                <a:ea typeface="Calibri" panose="020F0502020204030204" pitchFamily="34" charset="0"/>
                <a:cs typeface="Times New Roman" panose="02020603050405020304" pitchFamily="18" charset="0"/>
              </a:rPr>
              <a:t>develop men’s </a:t>
            </a:r>
            <a:r>
              <a:rPr lang="en-US" sz="1700" dirty="0" err="1">
                <a:effectLst/>
                <a:latin typeface="DM Sans" pitchFamily="2" charset="0"/>
                <a:ea typeface="Calibri" panose="020F0502020204030204" pitchFamily="34" charset="0"/>
                <a:cs typeface="Times New Roman" panose="02020603050405020304" pitchFamily="18" charset="0"/>
              </a:rPr>
              <a:t>behaviour</a:t>
            </a:r>
            <a:r>
              <a:rPr lang="en-US" sz="1700" dirty="0">
                <a:effectLst/>
                <a:latin typeface="DM Sans" pitchFamily="2" charset="0"/>
                <a:ea typeface="Calibri" panose="020F0502020204030204" pitchFamily="34" charset="0"/>
                <a:cs typeface="Times New Roman" panose="02020603050405020304" pitchFamily="18" charset="0"/>
              </a:rPr>
              <a:t> programs and resources that address men’s violence against trans women</a:t>
            </a:r>
            <a:endParaRPr lang="en-AU" sz="17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700" dirty="0">
                <a:effectLst/>
                <a:latin typeface="DM Sans" pitchFamily="2" charset="0"/>
                <a:ea typeface="Calibri" panose="020F0502020204030204" pitchFamily="34" charset="0"/>
                <a:cs typeface="Times New Roman" panose="02020603050405020304" pitchFamily="18" charset="0"/>
              </a:rPr>
              <a:t>consider and </a:t>
            </a:r>
            <a:r>
              <a:rPr lang="en-US" sz="1700" dirty="0" err="1">
                <a:effectLst/>
                <a:latin typeface="DM Sans" pitchFamily="2" charset="0"/>
                <a:ea typeface="Calibri" panose="020F0502020204030204" pitchFamily="34" charset="0"/>
                <a:cs typeface="Times New Roman" panose="02020603050405020304" pitchFamily="18" charset="0"/>
              </a:rPr>
              <a:t>prioritise</a:t>
            </a:r>
            <a:r>
              <a:rPr lang="en-US" sz="1700" dirty="0">
                <a:effectLst/>
                <a:latin typeface="DM Sans" pitchFamily="2" charset="0"/>
                <a:ea typeface="Calibri" panose="020F0502020204030204" pitchFamily="34" charset="0"/>
                <a:cs typeface="Times New Roman" panose="02020603050405020304" pitchFamily="18" charset="0"/>
              </a:rPr>
              <a:t> the intersectional experiences of trans women of color across these recommendations. </a:t>
            </a:r>
            <a:endParaRPr lang="en-AU" sz="1700" dirty="0">
              <a:effectLst/>
              <a:latin typeface="DM Sans" pitchFamily="2"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E116A313-8013-4D3E-8A88-6AFF0AC3B1DE}"/>
              </a:ext>
            </a:extLst>
          </p:cNvPr>
          <p:cNvSpPr>
            <a:spLocks noGrp="1"/>
          </p:cNvSpPr>
          <p:nvPr>
            <p:ph type="title"/>
          </p:nvPr>
        </p:nvSpPr>
        <p:spPr/>
        <p:txBody>
          <a:bodyPr/>
          <a:lstStyle/>
          <a:p>
            <a:r>
              <a:rPr lang="en-GB" dirty="0" err="1">
                <a:latin typeface="DM Sans" pitchFamily="2" charset="0"/>
              </a:rPr>
              <a:t>Panelist’s</a:t>
            </a:r>
            <a:r>
              <a:rPr lang="en-GB" dirty="0">
                <a:latin typeface="DM Sans" pitchFamily="2" charset="0"/>
              </a:rPr>
              <a:t> key messages</a:t>
            </a:r>
          </a:p>
        </p:txBody>
      </p:sp>
    </p:spTree>
    <p:extLst>
      <p:ext uri="{BB962C8B-B14F-4D97-AF65-F5344CB8AC3E}">
        <p14:creationId xmlns:p14="http://schemas.microsoft.com/office/powerpoint/2010/main" val="404866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80DFB9-BB67-696F-AA1E-2B0380C81349}"/>
              </a:ext>
            </a:extLst>
          </p:cNvPr>
          <p:cNvSpPr/>
          <p:nvPr/>
        </p:nvSpPr>
        <p:spPr>
          <a:xfrm>
            <a:off x="1599024" y="2168164"/>
            <a:ext cx="2935449" cy="423416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dirty="0">
              <a:solidFill>
                <a:schemeClr val="tx1"/>
              </a:solidFill>
              <a:latin typeface="DM Sans" pitchFamily="2" charset="0"/>
            </a:endParaRPr>
          </a:p>
        </p:txBody>
      </p:sp>
      <p:sp>
        <p:nvSpPr>
          <p:cNvPr id="4" name="Title 3">
            <a:extLst>
              <a:ext uri="{FF2B5EF4-FFF2-40B4-BE49-F238E27FC236}">
                <a16:creationId xmlns:a16="http://schemas.microsoft.com/office/drawing/2014/main" id="{4F19D606-540B-E754-2FA2-958DCECED96D}"/>
              </a:ext>
            </a:extLst>
          </p:cNvPr>
          <p:cNvSpPr>
            <a:spLocks noGrp="1"/>
          </p:cNvSpPr>
          <p:nvPr>
            <p:ph type="title"/>
          </p:nvPr>
        </p:nvSpPr>
        <p:spPr/>
        <p:txBody>
          <a:bodyPr/>
          <a:lstStyle/>
          <a:p>
            <a:r>
              <a:rPr lang="en-US" sz="3200" b="1" u="sng" dirty="0">
                <a:uFill>
                  <a:solidFill>
                    <a:srgbClr val="FF79FF"/>
                  </a:solidFill>
                </a:uFill>
                <a:latin typeface="DM Sans" pitchFamily="2" charset="0"/>
                <a:cs typeface="Arial" panose="020B0604020202020204" pitchFamily="34" charset="0"/>
              </a:rPr>
              <a:t>Resources to support your practice</a:t>
            </a:r>
            <a:endParaRPr lang="en-US" sz="3200" b="1" dirty="0">
              <a:solidFill>
                <a:srgbClr val="FF0000"/>
              </a:solidFill>
              <a:uFill>
                <a:solidFill>
                  <a:srgbClr val="FF79FF"/>
                </a:solidFill>
              </a:uFill>
              <a:latin typeface="DM Sans" pitchFamily="2" charset="0"/>
              <a:cs typeface="Arial" panose="020B0604020202020204" pitchFamily="34" charset="0"/>
            </a:endParaRPr>
          </a:p>
        </p:txBody>
      </p:sp>
      <p:pic>
        <p:nvPicPr>
          <p:cNvPr id="9" name="Picture 2">
            <a:extLst>
              <a:ext uri="{FF2B5EF4-FFF2-40B4-BE49-F238E27FC236}">
                <a16:creationId xmlns:a16="http://schemas.microsoft.com/office/drawing/2014/main" id="{23AFD561-A6F9-0460-A7F3-1F68FFBB45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577" b="27956"/>
          <a:stretch/>
        </p:blipFill>
        <p:spPr bwMode="auto">
          <a:xfrm rot="10800000">
            <a:off x="0" y="1552443"/>
            <a:ext cx="12192000" cy="218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CF20EDD-FF81-ECCA-C764-24121C53084B}"/>
              </a:ext>
            </a:extLst>
          </p:cNvPr>
          <p:cNvPicPr>
            <a:picLocks noChangeAspect="1"/>
          </p:cNvPicPr>
          <p:nvPr/>
        </p:nvPicPr>
        <p:blipFill>
          <a:blip r:embed="rId3"/>
          <a:stretch>
            <a:fillRect/>
          </a:stretch>
        </p:blipFill>
        <p:spPr>
          <a:xfrm>
            <a:off x="1657467" y="2243272"/>
            <a:ext cx="2783204" cy="1464394"/>
          </a:xfrm>
          <a:prstGeom prst="rect">
            <a:avLst/>
          </a:prstGeom>
        </p:spPr>
      </p:pic>
      <p:sp>
        <p:nvSpPr>
          <p:cNvPr id="5" name="Rectangle 4">
            <a:extLst>
              <a:ext uri="{FF2B5EF4-FFF2-40B4-BE49-F238E27FC236}">
                <a16:creationId xmlns:a16="http://schemas.microsoft.com/office/drawing/2014/main" id="{52806EED-5400-8C0D-123E-30E0CE432E2E}"/>
              </a:ext>
            </a:extLst>
          </p:cNvPr>
          <p:cNvSpPr/>
          <p:nvPr/>
        </p:nvSpPr>
        <p:spPr>
          <a:xfrm>
            <a:off x="4628275" y="2167739"/>
            <a:ext cx="2935449" cy="423416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3D9AF27-BA2E-A2E8-C43C-4BD88F8B270A}"/>
              </a:ext>
            </a:extLst>
          </p:cNvPr>
          <p:cNvSpPr/>
          <p:nvPr/>
        </p:nvSpPr>
        <p:spPr>
          <a:xfrm>
            <a:off x="7751328" y="2167739"/>
            <a:ext cx="2935449" cy="423416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descr="Text&#10;&#10;Description automatically generated with medium confidence">
            <a:extLst>
              <a:ext uri="{FF2B5EF4-FFF2-40B4-BE49-F238E27FC236}">
                <a16:creationId xmlns:a16="http://schemas.microsoft.com/office/drawing/2014/main" id="{A5ED3582-EF23-BC26-6F7E-85B530620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1549" y="2243272"/>
            <a:ext cx="1468902" cy="1468902"/>
          </a:xfrm>
          <a:prstGeom prst="rect">
            <a:avLst/>
          </a:prstGeom>
        </p:spPr>
      </p:pic>
      <p:sp>
        <p:nvSpPr>
          <p:cNvPr id="22" name="TextBox 21">
            <a:extLst>
              <a:ext uri="{FF2B5EF4-FFF2-40B4-BE49-F238E27FC236}">
                <a16:creationId xmlns:a16="http://schemas.microsoft.com/office/drawing/2014/main" id="{4F449BAB-337D-E816-ADB8-2615DA8DBF0D}"/>
              </a:ext>
            </a:extLst>
          </p:cNvPr>
          <p:cNvSpPr txBox="1"/>
          <p:nvPr/>
        </p:nvSpPr>
        <p:spPr>
          <a:xfrm>
            <a:off x="1657467" y="3865654"/>
            <a:ext cx="2783204" cy="1938992"/>
          </a:xfrm>
          <a:prstGeom prst="rect">
            <a:avLst/>
          </a:prstGeom>
          <a:noFill/>
        </p:spPr>
        <p:txBody>
          <a:bodyPr wrap="square" rtlCol="0">
            <a:spAutoFit/>
          </a:bodyPr>
          <a:lstStyle/>
          <a:p>
            <a:r>
              <a:rPr lang="en-AU" sz="1600" b="1" dirty="0">
                <a:latin typeface="DM Sans" pitchFamily="2" charset="0"/>
              </a:rPr>
              <a:t>Transfemme</a:t>
            </a:r>
          </a:p>
          <a:p>
            <a:endParaRPr lang="en-AU" sz="1600" dirty="0">
              <a:latin typeface="DM Sans" pitchFamily="2" charset="0"/>
            </a:endParaRPr>
          </a:p>
          <a:p>
            <a:r>
              <a:rPr lang="en-US" sz="1200" dirty="0">
                <a:latin typeface="DM Sans" pitchFamily="2" charset="0"/>
              </a:rPr>
              <a:t>A web resource containing stories, tips and resources to support healthier relationships between trans women and men.</a:t>
            </a:r>
          </a:p>
          <a:p>
            <a:endParaRPr lang="en-AU" sz="1200" dirty="0">
              <a:latin typeface="DM Sans" pitchFamily="2" charset="0"/>
            </a:endParaRPr>
          </a:p>
          <a:p>
            <a:r>
              <a:rPr lang="en-AU" sz="1200" dirty="0">
                <a:latin typeface="DM Sans" pitchFamily="2" charset="0"/>
              </a:rPr>
              <a:t>Visit </a:t>
            </a:r>
            <a:r>
              <a:rPr lang="en-AU" sz="1200" u="sng" dirty="0">
                <a:solidFill>
                  <a:srgbClr val="0563C1"/>
                </a:solidFill>
                <a:latin typeface="DM Sans" pitchFamily="2" charset="0"/>
                <a:ea typeface="Calibri" panose="020F0502020204030204" pitchFamily="34" charset="0"/>
                <a:cs typeface="Times New Roman" panose="02020603050405020304" pitchFamily="18" charset="0"/>
              </a:rPr>
              <a:t>transfemme.com.au</a:t>
            </a:r>
            <a:r>
              <a:rPr lang="en-AU" sz="1200" dirty="0">
                <a:effectLst/>
                <a:latin typeface="DM Sans" pitchFamily="2" charset="0"/>
                <a:ea typeface="Calibri" panose="020F0502020204030204" pitchFamily="34" charset="0"/>
                <a:cs typeface="Times New Roman" panose="02020603050405020304" pitchFamily="18" charset="0"/>
              </a:rPr>
              <a:t> </a:t>
            </a:r>
          </a:p>
          <a:p>
            <a:endParaRPr lang="en-AU" sz="1600" dirty="0">
              <a:latin typeface="DM Sans" pitchFamily="2" charset="0"/>
            </a:endParaRPr>
          </a:p>
        </p:txBody>
      </p:sp>
      <p:sp>
        <p:nvSpPr>
          <p:cNvPr id="23" name="TextBox 22">
            <a:extLst>
              <a:ext uri="{FF2B5EF4-FFF2-40B4-BE49-F238E27FC236}">
                <a16:creationId xmlns:a16="http://schemas.microsoft.com/office/drawing/2014/main" id="{F43B4DC8-C0AE-2AB9-28B3-D06B31D636E2}"/>
              </a:ext>
            </a:extLst>
          </p:cNvPr>
          <p:cNvSpPr txBox="1"/>
          <p:nvPr/>
        </p:nvSpPr>
        <p:spPr>
          <a:xfrm>
            <a:off x="4690903" y="3782774"/>
            <a:ext cx="2783204" cy="2554545"/>
          </a:xfrm>
          <a:prstGeom prst="rect">
            <a:avLst/>
          </a:prstGeom>
          <a:noFill/>
        </p:spPr>
        <p:txBody>
          <a:bodyPr wrap="square" rtlCol="0">
            <a:spAutoFit/>
          </a:bodyPr>
          <a:lstStyle/>
          <a:p>
            <a:r>
              <a:rPr lang="en-US" sz="1200" b="1" dirty="0">
                <a:latin typeface="DM Sans" pitchFamily="2" charset="0"/>
              </a:rPr>
              <a:t>Tip sheet to help practitioners responding to family violence provide LGBTIQA+ inclusive support</a:t>
            </a:r>
            <a:endParaRPr lang="en-AU" sz="1200" b="1" dirty="0">
              <a:latin typeface="DM Sans" pitchFamily="2" charset="0"/>
            </a:endParaRPr>
          </a:p>
          <a:p>
            <a:endParaRPr lang="en-AU" sz="1600" dirty="0">
              <a:latin typeface="DM Sans" pitchFamily="2" charset="0"/>
            </a:endParaRPr>
          </a:p>
          <a:p>
            <a:r>
              <a:rPr lang="en-US" sz="1200" dirty="0">
                <a:latin typeface="DM Sans" pitchFamily="2" charset="0"/>
              </a:rPr>
              <a:t>A tip sheet to help practitioners responding to family violence provide LGBTIQA+ inclusive support, assessment, safety planning and referral.</a:t>
            </a:r>
          </a:p>
          <a:p>
            <a:endParaRPr lang="en-AU" sz="1200" dirty="0">
              <a:latin typeface="DM Sans" pitchFamily="2" charset="0"/>
            </a:endParaRPr>
          </a:p>
          <a:p>
            <a:r>
              <a:rPr lang="en-AU" sz="1200" dirty="0">
                <a:latin typeface="DM Sans" pitchFamily="2" charset="0"/>
              </a:rPr>
              <a:t>Visit Safe and Equal’s resource Library</a:t>
            </a:r>
            <a:endParaRPr lang="en-AU" sz="1200" u="sng" dirty="0">
              <a:solidFill>
                <a:srgbClr val="0563C1"/>
              </a:solidFill>
              <a:latin typeface="DM Sans" pitchFamily="2" charset="0"/>
              <a:ea typeface="Calibri" panose="020F0502020204030204" pitchFamily="34" charset="0"/>
              <a:cs typeface="Times New Roman" panose="02020603050405020304" pitchFamily="18" charset="0"/>
            </a:endParaRPr>
          </a:p>
        </p:txBody>
      </p:sp>
      <p:pic>
        <p:nvPicPr>
          <p:cNvPr id="25" name="Picture 24" descr="Graphical user interface, text&#10;&#10;Description automatically generated">
            <a:extLst>
              <a:ext uri="{FF2B5EF4-FFF2-40B4-BE49-F238E27FC236}">
                <a16:creationId xmlns:a16="http://schemas.microsoft.com/office/drawing/2014/main" id="{FEB957A7-084A-6AFC-4E3E-52AFAA51D0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3587" y="2270156"/>
            <a:ext cx="2710930" cy="1524898"/>
          </a:xfrm>
          <a:prstGeom prst="rect">
            <a:avLst/>
          </a:prstGeom>
        </p:spPr>
      </p:pic>
      <p:sp>
        <p:nvSpPr>
          <p:cNvPr id="27" name="TextBox 26">
            <a:extLst>
              <a:ext uri="{FF2B5EF4-FFF2-40B4-BE49-F238E27FC236}">
                <a16:creationId xmlns:a16="http://schemas.microsoft.com/office/drawing/2014/main" id="{D2D4EB5F-04DA-174C-95D2-2D90E22FE731}"/>
              </a:ext>
            </a:extLst>
          </p:cNvPr>
          <p:cNvSpPr txBox="1"/>
          <p:nvPr/>
        </p:nvSpPr>
        <p:spPr>
          <a:xfrm>
            <a:off x="7863587" y="3877934"/>
            <a:ext cx="2783204" cy="1692771"/>
          </a:xfrm>
          <a:prstGeom prst="rect">
            <a:avLst/>
          </a:prstGeom>
          <a:noFill/>
        </p:spPr>
        <p:txBody>
          <a:bodyPr wrap="square" rtlCol="0">
            <a:spAutoFit/>
          </a:bodyPr>
          <a:lstStyle/>
          <a:p>
            <a:r>
              <a:rPr lang="en-AU" sz="1600" b="1" dirty="0">
                <a:latin typeface="DM Sans" pitchFamily="2" charset="0"/>
              </a:rPr>
              <a:t>Switchboard Resources</a:t>
            </a:r>
          </a:p>
          <a:p>
            <a:endParaRPr lang="en-AU" sz="1600" dirty="0">
              <a:latin typeface="DM Sans" pitchFamily="2" charset="0"/>
            </a:endParaRPr>
          </a:p>
          <a:p>
            <a:r>
              <a:rPr lang="en-US" sz="1200" dirty="0">
                <a:latin typeface="DM Sans" pitchFamily="2" charset="0"/>
              </a:rPr>
              <a:t>Resources for the LGBTIQA+ community, including counselling services and resources for youth and families. </a:t>
            </a:r>
          </a:p>
          <a:p>
            <a:endParaRPr lang="en-AU" sz="1200" dirty="0">
              <a:latin typeface="DM Sans" pitchFamily="2" charset="0"/>
            </a:endParaRPr>
          </a:p>
          <a:p>
            <a:r>
              <a:rPr lang="en-AU" sz="1200" dirty="0">
                <a:latin typeface="DM Sans" pitchFamily="2" charset="0"/>
              </a:rPr>
              <a:t>Visit the Switchboard website. </a:t>
            </a:r>
            <a:endParaRPr lang="en-AU" sz="1600" dirty="0">
              <a:latin typeface="DM Sans" pitchFamily="2" charset="0"/>
            </a:endParaRPr>
          </a:p>
        </p:txBody>
      </p:sp>
    </p:spTree>
    <p:extLst>
      <p:ext uri="{BB962C8B-B14F-4D97-AF65-F5344CB8AC3E}">
        <p14:creationId xmlns:p14="http://schemas.microsoft.com/office/powerpoint/2010/main" val="380378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440FD-6A9B-4871-BA7C-4B2E0760113E}"/>
              </a:ext>
            </a:extLst>
          </p:cNvPr>
          <p:cNvSpPr/>
          <p:nvPr/>
        </p:nvSpPr>
        <p:spPr>
          <a:xfrm>
            <a:off x="0" y="-131978"/>
            <a:ext cx="12192000" cy="698997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841B0FE-514D-448A-B6F7-D26AED935141}"/>
              </a:ext>
            </a:extLst>
          </p:cNvPr>
          <p:cNvSpPr>
            <a:spLocks noGrp="1"/>
          </p:cNvSpPr>
          <p:nvPr>
            <p:ph type="ctrTitle" idx="4294967295"/>
          </p:nvPr>
        </p:nvSpPr>
        <p:spPr>
          <a:xfrm>
            <a:off x="1524000" y="2235200"/>
            <a:ext cx="9144000" cy="2387600"/>
          </a:xfrm>
        </p:spPr>
        <p:txBody>
          <a:bodyPr>
            <a:normAutofit/>
          </a:bodyPr>
          <a:lstStyle/>
          <a:p>
            <a:pPr algn="ctr"/>
            <a:r>
              <a:rPr lang="en-US" sz="6000" b="1" u="none" dirty="0">
                <a:latin typeface="DM Sans" pitchFamily="2" charset="0"/>
                <a:cs typeface="Arial" panose="020B0604020202020204" pitchFamily="34" charset="0"/>
              </a:rPr>
              <a:t>Thank you</a:t>
            </a:r>
          </a:p>
        </p:txBody>
      </p:sp>
      <p:pic>
        <p:nvPicPr>
          <p:cNvPr id="3" name="Picture 2">
            <a:extLst>
              <a:ext uri="{FF2B5EF4-FFF2-40B4-BE49-F238E27FC236}">
                <a16:creationId xmlns:a16="http://schemas.microsoft.com/office/drawing/2014/main" id="{91C9470C-2A6D-47A8-A24D-70DD9314636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02022" y="3866325"/>
            <a:ext cx="988104" cy="988104"/>
          </a:xfrm>
          <a:prstGeom prst="rect">
            <a:avLst/>
          </a:prstGeom>
        </p:spPr>
      </p:pic>
    </p:spTree>
    <p:extLst>
      <p:ext uri="{BB962C8B-B14F-4D97-AF65-F5344CB8AC3E}">
        <p14:creationId xmlns:p14="http://schemas.microsoft.com/office/powerpoint/2010/main" val="4157700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E branding Presentation Template Blue" id="{8213C92C-4154-43DC-9ACC-D6AD24D9626D}" vid="{448D6855-D7B7-490F-B24A-A956FE80617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b3586e2-f12b-4dd9-a786-a381104f96e7">
      <UserInfo>
        <DisplayName>Jennie Child</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D926F4CBAE8B4EA4288696FA627C88" ma:contentTypeVersion="14" ma:contentTypeDescription="Create a new document." ma:contentTypeScope="" ma:versionID="4977eb4b556596d85cef1d9108d6698f">
  <xsd:schema xmlns:xsd="http://www.w3.org/2001/XMLSchema" xmlns:xs="http://www.w3.org/2001/XMLSchema" xmlns:p="http://schemas.microsoft.com/office/2006/metadata/properties" xmlns:ns3="0b3586e2-f12b-4dd9-a786-a381104f96e7" xmlns:ns4="cf5899ad-7a81-4b13-a8b8-8130acd05b0a" targetNamespace="http://schemas.microsoft.com/office/2006/metadata/properties" ma:root="true" ma:fieldsID="e94d60550b6b5a4d7121bf925bedef14" ns3:_="" ns4:_="">
    <xsd:import namespace="0b3586e2-f12b-4dd9-a786-a381104f96e7"/>
    <xsd:import namespace="cf5899ad-7a81-4b13-a8b8-8130acd05b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586e2-f12b-4dd9-a786-a381104f96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5899ad-7a81-4b13-a8b8-8130acd05b0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A31D16-3BA0-48D6-9546-70DA1B9BD71D}">
  <ds:schemaRefs>
    <ds:schemaRef ds:uri="http://schemas.microsoft.com/sharepoint/v3/contenttype/forms"/>
  </ds:schemaRefs>
</ds:datastoreItem>
</file>

<file path=customXml/itemProps2.xml><?xml version="1.0" encoding="utf-8"?>
<ds:datastoreItem xmlns:ds="http://schemas.openxmlformats.org/officeDocument/2006/customXml" ds:itemID="{3BBCB589-FB80-44DD-A8EF-ABFCAB54B5A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b3586e2-f12b-4dd9-a786-a381104f96e7"/>
    <ds:schemaRef ds:uri="cf5899ad-7a81-4b13-a8b8-8130acd05b0a"/>
    <ds:schemaRef ds:uri="http://www.w3.org/XML/1998/namespace"/>
    <ds:schemaRef ds:uri="http://purl.org/dc/dcmitype/"/>
  </ds:schemaRefs>
</ds:datastoreItem>
</file>

<file path=customXml/itemProps3.xml><?xml version="1.0" encoding="utf-8"?>
<ds:datastoreItem xmlns:ds="http://schemas.openxmlformats.org/officeDocument/2006/customXml" ds:itemID="{52136303-BE95-46AE-896A-AF50D63EE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3586e2-f12b-4dd9-a786-a381104f96e7"/>
    <ds:schemaRef ds:uri="cf5899ad-7a81-4b13-a8b8-8130acd05b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SaE branding Presentation Template Blue</Template>
  <TotalTime>1397</TotalTime>
  <Words>621</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DM Sans</vt:lpstr>
      <vt:lpstr>Symbol</vt:lpstr>
      <vt:lpstr>Wingdings</vt:lpstr>
      <vt:lpstr>Office Theme</vt:lpstr>
      <vt:lpstr>PowerPoint Presentation</vt:lpstr>
      <vt:lpstr>PowerPoint Presentation</vt:lpstr>
      <vt:lpstr>PowerPoint Presentation</vt:lpstr>
      <vt:lpstr>Panelist’s key messages</vt:lpstr>
      <vt:lpstr>Panelist’s key messages</vt:lpstr>
      <vt:lpstr>Resources to support your practice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Kelly</dc:creator>
  <cp:lastModifiedBy>Lesly Zambrano (she/her)</cp:lastModifiedBy>
  <cp:revision>12</cp:revision>
  <dcterms:created xsi:type="dcterms:W3CDTF">2022-05-18T07:07:09Z</dcterms:created>
  <dcterms:modified xsi:type="dcterms:W3CDTF">2022-05-31T06:48:03Z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0x01010058D926F4CBAE8B4EA4288696FA627C88</vt:lpwstr>
  </property>
</Properties>
</file>